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 id="2147483668" r:id="rId6"/>
  </p:sldMasterIdLst>
  <p:notesMasterIdLst>
    <p:notesMasterId r:id="rId23"/>
  </p:notesMasterIdLst>
  <p:sldIdLst>
    <p:sldId id="257" r:id="rId7"/>
    <p:sldId id="273" r:id="rId8"/>
    <p:sldId id="342" r:id="rId9"/>
    <p:sldId id="289" r:id="rId10"/>
    <p:sldId id="343" r:id="rId11"/>
    <p:sldId id="344" r:id="rId12"/>
    <p:sldId id="345" r:id="rId13"/>
    <p:sldId id="347" r:id="rId14"/>
    <p:sldId id="346" r:id="rId15"/>
    <p:sldId id="348" r:id="rId16"/>
    <p:sldId id="349" r:id="rId17"/>
    <p:sldId id="350" r:id="rId18"/>
    <p:sldId id="351" r:id="rId19"/>
    <p:sldId id="352" r:id="rId20"/>
    <p:sldId id="328" r:id="rId21"/>
    <p:sldId id="341"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613"/>
    <a:srgbClr val="0086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464E38-3B0F-4182-AECE-99703C9C5471}" v="54" dt="2026-03-09T19:05:02.9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058"/>
    <p:restoredTop sz="73624"/>
  </p:normalViewPr>
  <p:slideViewPr>
    <p:cSldViewPr snapToGrid="0" showGuides="1">
      <p:cViewPr varScale="1">
        <p:scale>
          <a:sx n="66" d="100"/>
          <a:sy n="66" d="100"/>
        </p:scale>
        <p:origin x="66" y="336"/>
      </p:cViewPr>
      <p:guideLst>
        <p:guide orient="horz" pos="2174"/>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tel Pitzer" userId="2c2f072c4234196e" providerId="LiveId" clId="{01147C74-A76A-4E1C-963B-4FA7574FBF88}"/>
    <pc:docChg chg="custSel modSld">
      <pc:chgData name="Gretel Pitzer" userId="2c2f072c4234196e" providerId="LiveId" clId="{01147C74-A76A-4E1C-963B-4FA7574FBF88}" dt="2026-03-09T19:14:15.395" v="1349" actId="20577"/>
      <pc:docMkLst>
        <pc:docMk/>
      </pc:docMkLst>
      <pc:sldChg chg="modNotesTx">
        <pc:chgData name="Gretel Pitzer" userId="2c2f072c4234196e" providerId="LiveId" clId="{01147C74-A76A-4E1C-963B-4FA7574FBF88}" dt="2026-03-09T18:31:37.394" v="974" actId="20577"/>
        <pc:sldMkLst>
          <pc:docMk/>
          <pc:sldMk cId="3815730416" sldId="257"/>
        </pc:sldMkLst>
      </pc:sldChg>
      <pc:sldChg chg="modSp mod modNotesTx">
        <pc:chgData name="Gretel Pitzer" userId="2c2f072c4234196e" providerId="LiveId" clId="{01147C74-A76A-4E1C-963B-4FA7574FBF88}" dt="2026-03-09T18:32:52.509" v="1106" actId="6549"/>
        <pc:sldMkLst>
          <pc:docMk/>
          <pc:sldMk cId="2515056424" sldId="273"/>
        </pc:sldMkLst>
        <pc:spChg chg="mod">
          <ac:chgData name="Gretel Pitzer" userId="2c2f072c4234196e" providerId="LiveId" clId="{01147C74-A76A-4E1C-963B-4FA7574FBF88}" dt="2026-03-09T17:41:24.181" v="48" actId="207"/>
          <ac:spMkLst>
            <pc:docMk/>
            <pc:sldMk cId="2515056424" sldId="273"/>
            <ac:spMk id="2" creationId="{0354211E-D0BB-DA43-90EC-ADA3CF04A14B}"/>
          </ac:spMkLst>
        </pc:spChg>
        <pc:spChg chg="mod">
          <ac:chgData name="Gretel Pitzer" userId="2c2f072c4234196e" providerId="LiveId" clId="{01147C74-A76A-4E1C-963B-4FA7574FBF88}" dt="2026-03-09T17:49:37.142" v="161" actId="14100"/>
          <ac:spMkLst>
            <pc:docMk/>
            <pc:sldMk cId="2515056424" sldId="273"/>
            <ac:spMk id="8" creationId="{35A1C747-42BC-5987-88E4-417EA0055C7A}"/>
          </ac:spMkLst>
        </pc:spChg>
      </pc:sldChg>
      <pc:sldChg chg="addSp modSp mod modNotesTx">
        <pc:chgData name="Gretel Pitzer" userId="2c2f072c4234196e" providerId="LiveId" clId="{01147C74-A76A-4E1C-963B-4FA7574FBF88}" dt="2026-03-09T19:14:15.395" v="1349" actId="20577"/>
        <pc:sldMkLst>
          <pc:docMk/>
          <pc:sldMk cId="2389868925" sldId="289"/>
        </pc:sldMkLst>
        <pc:spChg chg="add">
          <ac:chgData name="Gretel Pitzer" userId="2c2f072c4234196e" providerId="LiveId" clId="{01147C74-A76A-4E1C-963B-4FA7574FBF88}" dt="2026-03-09T19:05:02.941" v="1326"/>
          <ac:spMkLst>
            <pc:docMk/>
            <pc:sldMk cId="2389868925" sldId="289"/>
            <ac:spMk id="2" creationId="{825228FE-673A-C738-D9CA-AE0B8E76DC93}"/>
          </ac:spMkLst>
        </pc:spChg>
        <pc:spChg chg="mod">
          <ac:chgData name="Gretel Pitzer" userId="2c2f072c4234196e" providerId="LiveId" clId="{01147C74-A76A-4E1C-963B-4FA7574FBF88}" dt="2026-03-09T17:54:36.090" v="188" actId="6549"/>
          <ac:spMkLst>
            <pc:docMk/>
            <pc:sldMk cId="2389868925" sldId="289"/>
            <ac:spMk id="10" creationId="{F9E279B4-1A05-AB62-313D-B7A9474E9208}"/>
          </ac:spMkLst>
        </pc:spChg>
        <pc:spChg chg="mod">
          <ac:chgData name="Gretel Pitzer" userId="2c2f072c4234196e" providerId="LiveId" clId="{01147C74-A76A-4E1C-963B-4FA7574FBF88}" dt="2026-03-09T19:14:15.395" v="1349" actId="20577"/>
          <ac:spMkLst>
            <pc:docMk/>
            <pc:sldMk cId="2389868925" sldId="289"/>
            <ac:spMk id="16" creationId="{91970EDB-6F90-BC7A-888B-90A8E62A27E6}"/>
          </ac:spMkLst>
        </pc:spChg>
        <pc:picChg chg="mod">
          <ac:chgData name="Gretel Pitzer" userId="2c2f072c4234196e" providerId="LiveId" clId="{01147C74-A76A-4E1C-963B-4FA7574FBF88}" dt="2026-03-09T17:54:58.334" v="189" actId="14100"/>
          <ac:picMkLst>
            <pc:docMk/>
            <pc:sldMk cId="2389868925" sldId="289"/>
            <ac:picMk id="9" creationId="{71CC26E8-81EB-7E52-E7A6-CF55F1A1602A}"/>
          </ac:picMkLst>
        </pc:picChg>
      </pc:sldChg>
      <pc:sldChg chg="modSp mod">
        <pc:chgData name="Gretel Pitzer" userId="2c2f072c4234196e" providerId="LiveId" clId="{01147C74-A76A-4E1C-963B-4FA7574FBF88}" dt="2026-03-09T18:16:57.400" v="939" actId="120"/>
        <pc:sldMkLst>
          <pc:docMk/>
          <pc:sldMk cId="2495427948" sldId="341"/>
        </pc:sldMkLst>
        <pc:spChg chg="mod">
          <ac:chgData name="Gretel Pitzer" userId="2c2f072c4234196e" providerId="LiveId" clId="{01147C74-A76A-4E1C-963B-4FA7574FBF88}" dt="2026-03-09T18:16:41.427" v="938" actId="255"/>
          <ac:spMkLst>
            <pc:docMk/>
            <pc:sldMk cId="2495427948" sldId="341"/>
            <ac:spMk id="5" creationId="{0A38D03F-79AE-F8D5-5456-7A397A4FBEB1}"/>
          </ac:spMkLst>
        </pc:spChg>
        <pc:spChg chg="mod">
          <ac:chgData name="Gretel Pitzer" userId="2c2f072c4234196e" providerId="LiveId" clId="{01147C74-A76A-4E1C-963B-4FA7574FBF88}" dt="2026-03-09T18:16:57.400" v="939" actId="120"/>
          <ac:spMkLst>
            <pc:docMk/>
            <pc:sldMk cId="2495427948" sldId="341"/>
            <ac:spMk id="8" creationId="{B0ED5A92-3D4D-6D11-2349-EC7B091C895D}"/>
          </ac:spMkLst>
        </pc:spChg>
        <pc:picChg chg="mod">
          <ac:chgData name="Gretel Pitzer" userId="2c2f072c4234196e" providerId="LiveId" clId="{01147C74-A76A-4E1C-963B-4FA7574FBF88}" dt="2026-03-09T18:15:14.537" v="782" actId="14100"/>
          <ac:picMkLst>
            <pc:docMk/>
            <pc:sldMk cId="2495427948" sldId="341"/>
            <ac:picMk id="3" creationId="{608DAE63-D948-C359-EA9F-10BF16160DDB}"/>
          </ac:picMkLst>
        </pc:picChg>
      </pc:sldChg>
      <pc:sldChg chg="modSp mod modNotesTx">
        <pc:chgData name="Gretel Pitzer" userId="2c2f072c4234196e" providerId="LiveId" clId="{01147C74-A76A-4E1C-963B-4FA7574FBF88}" dt="2026-03-09T19:04:21.385" v="1325" actId="6549"/>
        <pc:sldMkLst>
          <pc:docMk/>
          <pc:sldMk cId="306026997" sldId="342"/>
        </pc:sldMkLst>
        <pc:spChg chg="mod">
          <ac:chgData name="Gretel Pitzer" userId="2c2f072c4234196e" providerId="LiveId" clId="{01147C74-A76A-4E1C-963B-4FA7574FBF88}" dt="2026-03-09T19:04:21.385" v="1325" actId="6549"/>
          <ac:spMkLst>
            <pc:docMk/>
            <pc:sldMk cId="306026997" sldId="342"/>
            <ac:spMk id="2" creationId="{7F8C8A7E-2D07-B04F-BDFE-4C1C362A6FE3}"/>
          </ac:spMkLst>
        </pc:spChg>
      </pc:sldChg>
      <pc:sldChg chg="modSp mod modNotesTx">
        <pc:chgData name="Gretel Pitzer" userId="2c2f072c4234196e" providerId="LiveId" clId="{01147C74-A76A-4E1C-963B-4FA7574FBF88}" dt="2026-03-09T18:39:17.837" v="1128" actId="113"/>
        <pc:sldMkLst>
          <pc:docMk/>
          <pc:sldMk cId="115813242" sldId="343"/>
        </pc:sldMkLst>
        <pc:spChg chg="mod">
          <ac:chgData name="Gretel Pitzer" userId="2c2f072c4234196e" providerId="LiveId" clId="{01147C74-A76A-4E1C-963B-4FA7574FBF88}" dt="2026-03-09T17:58:21.098" v="225" actId="20577"/>
          <ac:spMkLst>
            <pc:docMk/>
            <pc:sldMk cId="115813242" sldId="343"/>
            <ac:spMk id="2" creationId="{D9BDCA97-3EF5-A1A9-0F0E-644A2493271F}"/>
          </ac:spMkLst>
        </pc:spChg>
        <pc:picChg chg="mod">
          <ac:chgData name="Gretel Pitzer" userId="2c2f072c4234196e" providerId="LiveId" clId="{01147C74-A76A-4E1C-963B-4FA7574FBF88}" dt="2026-03-09T17:58:36.673" v="226" actId="14100"/>
          <ac:picMkLst>
            <pc:docMk/>
            <pc:sldMk cId="115813242" sldId="343"/>
            <ac:picMk id="5" creationId="{5C76C70F-514B-D6D5-022B-CB70663E0597}"/>
          </ac:picMkLst>
        </pc:picChg>
      </pc:sldChg>
      <pc:sldChg chg="modSp mod">
        <pc:chgData name="Gretel Pitzer" userId="2c2f072c4234196e" providerId="LiveId" clId="{01147C74-A76A-4E1C-963B-4FA7574FBF88}" dt="2026-03-09T19:06:42.675" v="1337" actId="20577"/>
        <pc:sldMkLst>
          <pc:docMk/>
          <pc:sldMk cId="3050420065" sldId="344"/>
        </pc:sldMkLst>
        <pc:spChg chg="mod">
          <ac:chgData name="Gretel Pitzer" userId="2c2f072c4234196e" providerId="LiveId" clId="{01147C74-A76A-4E1C-963B-4FA7574FBF88}" dt="2026-03-09T19:06:42.675" v="1337" actId="20577"/>
          <ac:spMkLst>
            <pc:docMk/>
            <pc:sldMk cId="3050420065" sldId="344"/>
            <ac:spMk id="6" creationId="{22D33281-B066-B1B4-6C6A-091688329547}"/>
          </ac:spMkLst>
        </pc:spChg>
      </pc:sldChg>
      <pc:sldChg chg="modNotesTx">
        <pc:chgData name="Gretel Pitzer" userId="2c2f072c4234196e" providerId="LiveId" clId="{01147C74-A76A-4E1C-963B-4FA7574FBF88}" dt="2026-03-09T18:44:37.535" v="1146" actId="6549"/>
        <pc:sldMkLst>
          <pc:docMk/>
          <pc:sldMk cId="3996994411" sldId="345"/>
        </pc:sldMkLst>
      </pc:sldChg>
      <pc:sldChg chg="modSp mod modNotesTx">
        <pc:chgData name="Gretel Pitzer" userId="2c2f072c4234196e" providerId="LiveId" clId="{01147C74-A76A-4E1C-963B-4FA7574FBF88}" dt="2026-03-09T18:50:26.207" v="1164" actId="113"/>
        <pc:sldMkLst>
          <pc:docMk/>
          <pc:sldMk cId="3655364266" sldId="346"/>
        </pc:sldMkLst>
        <pc:spChg chg="mod">
          <ac:chgData name="Gretel Pitzer" userId="2c2f072c4234196e" providerId="LiveId" clId="{01147C74-A76A-4E1C-963B-4FA7574FBF88}" dt="2026-03-09T17:44:30.287" v="52" actId="6549"/>
          <ac:spMkLst>
            <pc:docMk/>
            <pc:sldMk cId="3655364266" sldId="346"/>
            <ac:spMk id="2" creationId="{D8D02629-9D54-91C6-96CE-B95BB303D436}"/>
          </ac:spMkLst>
        </pc:spChg>
      </pc:sldChg>
      <pc:sldChg chg="modSp mod">
        <pc:chgData name="Gretel Pitzer" userId="2c2f072c4234196e" providerId="LiveId" clId="{01147C74-A76A-4E1C-963B-4FA7574FBF88}" dt="2026-03-09T18:04:41.938" v="586" actId="207"/>
        <pc:sldMkLst>
          <pc:docMk/>
          <pc:sldMk cId="1279703424" sldId="347"/>
        </pc:sldMkLst>
        <pc:spChg chg="mod">
          <ac:chgData name="Gretel Pitzer" userId="2c2f072c4234196e" providerId="LiveId" clId="{01147C74-A76A-4E1C-963B-4FA7574FBF88}" dt="2026-03-09T18:04:41.938" v="586" actId="207"/>
          <ac:spMkLst>
            <pc:docMk/>
            <pc:sldMk cId="1279703424" sldId="347"/>
            <ac:spMk id="6" creationId="{0A35A15C-C6E6-6AFB-AD71-4FE3897448C5}"/>
          </ac:spMkLst>
        </pc:spChg>
      </pc:sldChg>
      <pc:sldChg chg="modSp mod modNotesTx">
        <pc:chgData name="Gretel Pitzer" userId="2c2f072c4234196e" providerId="LiveId" clId="{01147C74-A76A-4E1C-963B-4FA7574FBF88}" dt="2026-03-09T18:52:27.193" v="1174" actId="113"/>
        <pc:sldMkLst>
          <pc:docMk/>
          <pc:sldMk cId="2286724376" sldId="348"/>
        </pc:sldMkLst>
        <pc:spChg chg="mod">
          <ac:chgData name="Gretel Pitzer" userId="2c2f072c4234196e" providerId="LiveId" clId="{01147C74-A76A-4E1C-963B-4FA7574FBF88}" dt="2026-03-09T18:05:44.186" v="598" actId="14100"/>
          <ac:spMkLst>
            <pc:docMk/>
            <pc:sldMk cId="2286724376" sldId="348"/>
            <ac:spMk id="2" creationId="{3EA54B0F-7461-DD98-849B-F6B06623A16F}"/>
          </ac:spMkLst>
        </pc:spChg>
        <pc:picChg chg="mod">
          <ac:chgData name="Gretel Pitzer" userId="2c2f072c4234196e" providerId="LiveId" clId="{01147C74-A76A-4E1C-963B-4FA7574FBF88}" dt="2026-03-09T18:05:55.255" v="599" actId="14100"/>
          <ac:picMkLst>
            <pc:docMk/>
            <pc:sldMk cId="2286724376" sldId="348"/>
            <ac:picMk id="5" creationId="{7C2E466B-753D-2894-A7AF-BFD928994414}"/>
          </ac:picMkLst>
        </pc:picChg>
      </pc:sldChg>
      <pc:sldChg chg="modSp mod modNotesTx">
        <pc:chgData name="Gretel Pitzer" userId="2c2f072c4234196e" providerId="LiveId" clId="{01147C74-A76A-4E1C-963B-4FA7574FBF88}" dt="2026-03-09T19:00:23.536" v="1318" actId="6549"/>
        <pc:sldMkLst>
          <pc:docMk/>
          <pc:sldMk cId="1792149870" sldId="349"/>
        </pc:sldMkLst>
        <pc:spChg chg="mod">
          <ac:chgData name="Gretel Pitzer" userId="2c2f072c4234196e" providerId="LiveId" clId="{01147C74-A76A-4E1C-963B-4FA7574FBF88}" dt="2026-03-09T18:07:29.095" v="607" actId="20577"/>
          <ac:spMkLst>
            <pc:docMk/>
            <pc:sldMk cId="1792149870" sldId="349"/>
            <ac:spMk id="2" creationId="{8B1A99DB-8190-5C06-913F-DF39312BB80C}"/>
          </ac:spMkLst>
        </pc:spChg>
        <pc:spChg chg="mod">
          <ac:chgData name="Gretel Pitzer" userId="2c2f072c4234196e" providerId="LiveId" clId="{01147C74-A76A-4E1C-963B-4FA7574FBF88}" dt="2026-03-09T18:08:11.006" v="641" actId="6549"/>
          <ac:spMkLst>
            <pc:docMk/>
            <pc:sldMk cId="1792149870" sldId="349"/>
            <ac:spMk id="6" creationId="{AC8C1BB0-963B-86D4-F327-8319F529FC16}"/>
          </ac:spMkLst>
        </pc:spChg>
        <pc:picChg chg="mod">
          <ac:chgData name="Gretel Pitzer" userId="2c2f072c4234196e" providerId="LiveId" clId="{01147C74-A76A-4E1C-963B-4FA7574FBF88}" dt="2026-03-09T18:07:42.394" v="609" actId="14100"/>
          <ac:picMkLst>
            <pc:docMk/>
            <pc:sldMk cId="1792149870" sldId="349"/>
            <ac:picMk id="5" creationId="{DEFFA446-C878-0ED5-1AF8-78EF35FD0738}"/>
          </ac:picMkLst>
        </pc:picChg>
      </pc:sldChg>
      <pc:sldChg chg="modSp mod modNotesTx">
        <pc:chgData name="Gretel Pitzer" userId="2c2f072c4234196e" providerId="LiveId" clId="{01147C74-A76A-4E1C-963B-4FA7574FBF88}" dt="2026-03-09T19:07:57.598" v="1339" actId="20577"/>
        <pc:sldMkLst>
          <pc:docMk/>
          <pc:sldMk cId="1393919346" sldId="350"/>
        </pc:sldMkLst>
        <pc:spChg chg="mod">
          <ac:chgData name="Gretel Pitzer" userId="2c2f072c4234196e" providerId="LiveId" clId="{01147C74-A76A-4E1C-963B-4FA7574FBF88}" dt="2026-03-09T19:07:57.598" v="1339" actId="20577"/>
          <ac:spMkLst>
            <pc:docMk/>
            <pc:sldMk cId="1393919346" sldId="350"/>
            <ac:spMk id="6" creationId="{15CBAB35-E108-BF3D-0518-7C7730EA02CD}"/>
          </ac:spMkLst>
        </pc:spChg>
      </pc:sldChg>
      <pc:sldChg chg="modSp mod modNotesTx">
        <pc:chgData name="Gretel Pitzer" userId="2c2f072c4234196e" providerId="LiveId" clId="{01147C74-A76A-4E1C-963B-4FA7574FBF88}" dt="2026-03-09T18:58:41.972" v="1187" actId="113"/>
        <pc:sldMkLst>
          <pc:docMk/>
          <pc:sldMk cId="1726715145" sldId="351"/>
        </pc:sldMkLst>
        <pc:spChg chg="mod">
          <ac:chgData name="Gretel Pitzer" userId="2c2f072c4234196e" providerId="LiveId" clId="{01147C74-A76A-4E1C-963B-4FA7574FBF88}" dt="2026-03-09T18:12:58.894" v="772" actId="207"/>
          <ac:spMkLst>
            <pc:docMk/>
            <pc:sldMk cId="1726715145" sldId="351"/>
            <ac:spMk id="6" creationId="{985262E2-F8E9-035D-3321-EDC57325A6AE}"/>
          </ac:spMkLst>
        </pc:spChg>
      </pc:sldChg>
      <pc:sldChg chg="modSp mod">
        <pc:chgData name="Gretel Pitzer" userId="2c2f072c4234196e" providerId="LiveId" clId="{01147C74-A76A-4E1C-963B-4FA7574FBF88}" dt="2026-03-09T18:14:48.789" v="780" actId="14100"/>
        <pc:sldMkLst>
          <pc:docMk/>
          <pc:sldMk cId="1392329134" sldId="352"/>
        </pc:sldMkLst>
        <pc:spChg chg="mod">
          <ac:chgData name="Gretel Pitzer" userId="2c2f072c4234196e" providerId="LiveId" clId="{01147C74-A76A-4E1C-963B-4FA7574FBF88}" dt="2026-03-09T18:14:48.789" v="780" actId="14100"/>
          <ac:spMkLst>
            <pc:docMk/>
            <pc:sldMk cId="1392329134" sldId="352"/>
            <ac:spMk id="6" creationId="{B2EB2134-F83F-97B0-5B34-E42B65B2A41A}"/>
          </ac:spMkLst>
        </pc:spChg>
        <pc:picChg chg="mod">
          <ac:chgData name="Gretel Pitzer" userId="2c2f072c4234196e" providerId="LiveId" clId="{01147C74-A76A-4E1C-963B-4FA7574FBF88}" dt="2026-03-09T18:13:22.138" v="773" actId="14100"/>
          <ac:picMkLst>
            <pc:docMk/>
            <pc:sldMk cId="1392329134" sldId="352"/>
            <ac:picMk id="5" creationId="{C1596719-AE7D-E8F4-A317-1CBDFD53292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752B7C-DBB6-EA47-B181-88910A55C8A2}" type="datetimeFigureOut">
              <a:rPr lang="nl-NL" smtClean="0"/>
              <a:t>9-3-2026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29DBC2-9E02-5E40-AB1B-E3E16E5FC60E}" type="slidenum">
              <a:rPr lang="nl-NL" smtClean="0"/>
              <a:t>‹nr.›</a:t>
            </a:fld>
            <a:endParaRPr lang="nl-NL"/>
          </a:p>
        </p:txBody>
      </p:sp>
    </p:spTree>
    <p:extLst>
      <p:ext uri="{BB962C8B-B14F-4D97-AF65-F5344CB8AC3E}">
        <p14:creationId xmlns:p14="http://schemas.microsoft.com/office/powerpoint/2010/main" val="152402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 b="1" i="0" u="none" baseline="0" dirty="0"/>
              <a:t>TIPP: </a:t>
            </a:r>
          </a:p>
          <a:p>
            <a:r>
              <a:rPr lang="de-DE" dirty="0"/>
              <a:t>Lesen Sie vor der Durchführung dieser Toolbox bitte auch die dazugehörige Anleitung.</a:t>
            </a:r>
            <a:br>
              <a:rPr lang="de-DE" dirty="0"/>
            </a:br>
            <a:r>
              <a:rPr lang="de-DE" dirty="0"/>
              <a:t>Darin wird erläutert, wie die Toolbox vorbereitet und durchgeführt werden kann.</a:t>
            </a:r>
          </a:p>
          <a:p>
            <a:r>
              <a:rPr lang="de-DE" dirty="0"/>
              <a:t>Zur Vorbereitung können Sie außerdem weitere Hilfsmittel zum Thema Arbeitsbelastung auf der Website von </a:t>
            </a:r>
            <a:r>
              <a:rPr lang="de-DE" b="1" dirty="0"/>
              <a:t>5xBeter</a:t>
            </a:r>
            <a:r>
              <a:rPr lang="de-DE" dirty="0"/>
              <a:t> nutzen.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 b="1" i="0" u="none" baseline="0" dirty="0"/>
              <a:t>Beispiel-Einleitung durch den Toolboxleiter </a:t>
            </a:r>
          </a:p>
          <a:p>
            <a:r>
              <a:rPr lang="de-DE" dirty="0"/>
              <a:t>Herzlich willkommen zur heutigen Toolbox zum Thema </a:t>
            </a:r>
            <a:r>
              <a:rPr lang="de-DE" b="0" dirty="0"/>
              <a:t>Arbeitsbelastung.</a:t>
            </a:r>
          </a:p>
          <a:p>
            <a:r>
              <a:rPr lang="de-DE" dirty="0"/>
              <a:t>Arbeitsbelastung betrifft uns alle – unabhängig davon, ob wir körperlich arbeiten, Tätigkeiten am Computer ausführen oder Arbeitsabläufe koordinieren. Sie entsteht durch die Menge an Aufgaben, das Arbeitstempo und den Druck, den wir bei der Arbeit erleben.</a:t>
            </a:r>
          </a:p>
          <a:p>
            <a:r>
              <a:rPr lang="de-DE" dirty="0"/>
              <a:t>Eine </a:t>
            </a:r>
            <a:r>
              <a:rPr lang="de-DE" b="0" dirty="0"/>
              <a:t>angemessene Arbeitsbelastung </a:t>
            </a:r>
            <a:r>
              <a:rPr lang="de-DE" dirty="0"/>
              <a:t>kann sogar positiv sein. Sie kann motivieren und dazu beitragen, dass wir unsere Arbeit konzentriert und effizient erledigen.</a:t>
            </a:r>
          </a:p>
          <a:p>
            <a:r>
              <a:rPr lang="de-DE" dirty="0"/>
              <a:t>Problematisch wird es jedoch, wenn die Belastung </a:t>
            </a:r>
            <a:r>
              <a:rPr lang="de-DE" b="0" dirty="0">
                <a:solidFill>
                  <a:schemeClr val="tx1"/>
                </a:solidFill>
              </a:rPr>
              <a:t>zu hoch wird oder über längere Zeit anhält</a:t>
            </a:r>
            <a:r>
              <a:rPr lang="de-DE" dirty="0">
                <a:solidFill>
                  <a:schemeClr val="tx1"/>
                </a:solidFill>
              </a:rPr>
              <a:t>.</a:t>
            </a:r>
            <a:r>
              <a:rPr lang="de-DE" dirty="0"/>
              <a:t> Dann kann sie zu Stress führen, die Leistungsfähigkeit beeinträchtigen und sich negativ auf die Gesundheit auswirken.</a:t>
            </a:r>
          </a:p>
          <a:p>
            <a:r>
              <a:rPr lang="de-DE" dirty="0"/>
              <a:t>Deshalb ist es wichtig, dass wir </a:t>
            </a:r>
            <a:r>
              <a:rPr lang="de-DE" b="0" dirty="0"/>
              <a:t>Arbeitsbelastung frühzeitig erkennen und offen darüber sprechen.</a:t>
            </a:r>
            <a:r>
              <a:rPr lang="de-DE" dirty="0"/>
              <a:t> Wir sollten wissen, welche Anzeichen auf eine zu hohe Belastung hinweisen und welche Möglichkeiten es gibt, gegenzusteuern.</a:t>
            </a:r>
          </a:p>
          <a:p>
            <a:r>
              <a:rPr lang="de-DE" dirty="0"/>
              <a:t>Dabei geht es sowohl um das </a:t>
            </a:r>
            <a:r>
              <a:rPr lang="de-DE" b="0" dirty="0"/>
              <a:t>eigene Verhalten</a:t>
            </a:r>
            <a:r>
              <a:rPr lang="de-DE" dirty="0"/>
              <a:t>, als auch um </a:t>
            </a:r>
            <a:r>
              <a:rPr lang="de-DE" b="0" dirty="0"/>
              <a:t>organisatorische Maßnahmen im Unternehmen.</a:t>
            </a:r>
          </a:p>
          <a:p>
            <a:r>
              <a:rPr lang="de-DE" dirty="0"/>
              <a:t>In dieser Toolbox schauen wir uns deshalb an:</a:t>
            </a:r>
          </a:p>
          <a:p>
            <a:r>
              <a:rPr lang="de-DE" dirty="0"/>
              <a:t>- was genau unter Arbeitsbelastung zu verstehen ist,</a:t>
            </a:r>
          </a:p>
          <a:p>
            <a:r>
              <a:rPr lang="de-DE" dirty="0"/>
              <a:t>- welche Signale darauf hinweisen, dass die Belastung zu hoch wird,</a:t>
            </a:r>
          </a:p>
          <a:p>
            <a:r>
              <a:rPr lang="de-DE" dirty="0"/>
              <a:t>- und was wir selbst und gemeinsam dagegen tun können.</a:t>
            </a:r>
          </a:p>
          <a:p>
            <a:r>
              <a:rPr lang="de-DE" dirty="0"/>
              <a:t>Das Ziel dieser Toolbox ist es, das </a:t>
            </a:r>
            <a:r>
              <a:rPr lang="de-DE" b="0" dirty="0"/>
              <a:t>Bewusstsein für das Thema zu stärken </a:t>
            </a:r>
            <a:r>
              <a:rPr lang="de-DE" dirty="0"/>
              <a:t>und praktische Ansätze zu zeigen, wie wir im Arbeitsalltag besser mit Arbeitsbelastung umgehen können.</a:t>
            </a:r>
          </a:p>
          <a:p>
            <a:endParaRPr lang="de" sz="1200" kern="1200" dirty="0">
              <a:solidFill>
                <a:schemeClr val="tx1"/>
              </a:solidFill>
              <a:effectLst/>
              <a:latin typeface="Verdana" charset="0"/>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 b="1"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de" b="1" dirty="0"/>
          </a:p>
          <a:p>
            <a:endParaRPr lang="de" dirty="0"/>
          </a:p>
          <a:p>
            <a:endParaRPr lang="de" dirty="0"/>
          </a:p>
        </p:txBody>
      </p:sp>
      <p:sp>
        <p:nvSpPr>
          <p:cNvPr id="4" name="Tijdelijke aanduiding voor dianummer 3"/>
          <p:cNvSpPr>
            <a:spLocks noGrp="1"/>
          </p:cNvSpPr>
          <p:nvPr>
            <p:ph type="sldNum" sz="quarter" idx="5"/>
          </p:nvPr>
        </p:nvSpPr>
        <p:spPr/>
        <p:txBody>
          <a:bodyPr/>
          <a:lstStyle/>
          <a:p>
            <a:pPr algn="l" rtl="0"/>
            <a:fld id="{9C29DBC2-9E02-5E40-AB1B-E3E16E5FC60E}" type="slidenum">
              <a:rPr/>
              <a:t>1</a:t>
            </a:fld>
            <a:endParaRPr lang="de"/>
          </a:p>
        </p:txBody>
      </p:sp>
    </p:spTree>
    <p:extLst>
      <p:ext uri="{BB962C8B-B14F-4D97-AF65-F5344CB8AC3E}">
        <p14:creationId xmlns:p14="http://schemas.microsoft.com/office/powerpoint/2010/main" val="1793155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9F274-C575-5CD0-9527-199AF52CFB0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2E97DA9-F01A-BB14-67CC-445BC34C977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646C43B-C3B8-CFEA-7D10-10D74E4F5E79}"/>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 b="1" i="0" u="none" baseline="0" dirty="0"/>
              <a:t>Hinweis für den Toolboxleiter: </a:t>
            </a:r>
          </a:p>
          <a:p>
            <a:pPr algn="l" rtl="0" eaLnBrk="1" hangingPunct="1"/>
            <a:endParaRPr lang="de" altLang="nl-NL" dirty="0">
              <a:latin typeface="Times New Roman" panose="02020603050405020304" pitchFamily="18" charset="0"/>
              <a:ea typeface="ＭＳ Ｐゴシック" panose="020B0600070205080204" pitchFamily="34" charset="-128"/>
            </a:endParaRPr>
          </a:p>
          <a:p>
            <a:r>
              <a:rPr lang="de-DE" dirty="0"/>
              <a:t>Mit dieser Frage möchten wir gemeinsam herausfinden, </a:t>
            </a:r>
            <a:r>
              <a:rPr lang="de-DE" b="0" dirty="0"/>
              <a:t>wie die Gruppe die Arbeitsbelastung im Arbeitsalltag erlebt</a:t>
            </a:r>
            <a:r>
              <a:rPr lang="de-DE" dirty="0"/>
              <a:t> und ob sie möglicherweise zu einem Problem werden kann. Arbeitsbelastung ist </a:t>
            </a:r>
            <a:r>
              <a:rPr lang="de-DE" b="0" dirty="0"/>
              <a:t>nicht grundsätzlich etwas Negatives</a:t>
            </a:r>
            <a:r>
              <a:rPr lang="de-DE" dirty="0"/>
              <a:t>. In einem gewissen Maß gehört sie zu jeder Arbeit dazu. Wird die Arbeitsbelastung jedoch </a:t>
            </a:r>
            <a:r>
              <a:rPr lang="de-DE" b="0" dirty="0"/>
              <a:t>über längere Zeit zu hoch</a:t>
            </a:r>
            <a:r>
              <a:rPr lang="de-DE" dirty="0"/>
              <a:t>, kann sie zu </a:t>
            </a:r>
            <a:r>
              <a:rPr lang="de-DE" b="0" dirty="0"/>
              <a:t>Stress, Fehlern und krankheitsbedingten Ausfällen </a:t>
            </a:r>
            <a:r>
              <a:rPr lang="de-DE" dirty="0"/>
              <a:t>führen.</a:t>
            </a:r>
          </a:p>
          <a:p>
            <a:endParaRPr lang="de" sz="1200" b="0" i="0" u="none" strike="noStrike" kern="1200" dirty="0">
              <a:solidFill>
                <a:schemeClr val="tx1"/>
              </a:solidFill>
              <a:effectLst/>
              <a:latin typeface="Verdana" charset="0"/>
              <a:ea typeface="ＭＳ Ｐゴシック" charset="0"/>
              <a:cs typeface="ＭＳ Ｐゴシック" charset="0"/>
            </a:endParaRPr>
          </a:p>
          <a:p>
            <a:pPr algn="l" rtl="0"/>
            <a:r>
              <a:rPr lang="de" sz="1200" b="1" i="0" u="none" strike="noStrike" kern="1200" baseline="0" dirty="0">
                <a:solidFill>
                  <a:schemeClr val="tx1"/>
                </a:solidFill>
                <a:effectLst/>
                <a:latin typeface="Verdana" charset="0"/>
                <a:ea typeface="ＭＳ Ｐゴシック" charset="0"/>
                <a:cs typeface="ＭＳ Ｐゴシック" charset="0"/>
              </a:rPr>
              <a:t>Wichtig dabei</a:t>
            </a:r>
            <a:r>
              <a:rPr lang="de" sz="1200" b="0" i="0" u="none" strike="noStrike" kern="1200" baseline="0" dirty="0">
                <a:solidFill>
                  <a:schemeClr val="tx1"/>
                </a:solidFill>
                <a:effectLst/>
                <a:latin typeface="Verdana" charset="0"/>
                <a:ea typeface="ＭＳ Ｐゴシック" charset="0"/>
                <a:cs typeface="ＭＳ Ｐゴシック" charset="0"/>
              </a:rPr>
              <a:t>:</a:t>
            </a:r>
          </a:p>
          <a:p>
            <a:pPr algn="l" rtl="0"/>
            <a:r>
              <a:rPr lang="de" sz="1200" b="0" i="0" u="none" strike="noStrike" kern="1200" baseline="0" dirty="0">
                <a:solidFill>
                  <a:schemeClr val="tx1"/>
                </a:solidFill>
                <a:effectLst/>
                <a:latin typeface="Verdana" charset="0"/>
                <a:ea typeface="ＭＳ Ｐゴシック" charset="0"/>
                <a:cs typeface="ＭＳ Ｐゴシック" charset="0"/>
              </a:rPr>
              <a:t>Arbeitsbelastung gehört zu jeder Arbeit dazu.</a:t>
            </a:r>
          </a:p>
          <a:p>
            <a:pPr algn="l" rtl="0"/>
            <a:r>
              <a:rPr lang="de" sz="1200" b="0" i="0" u="none" strike="noStrike" kern="1200" baseline="0" dirty="0">
                <a:solidFill>
                  <a:schemeClr val="tx1"/>
                </a:solidFill>
                <a:effectLst/>
                <a:latin typeface="Verdana" charset="0"/>
                <a:ea typeface="ＭＳ Ｐゴシック" charset="0"/>
                <a:cs typeface="ＭＳ Ｐゴシック" charset="0"/>
              </a:rPr>
              <a:t>Problematisch wird sie erst, wenn sie über längere Zeit zu hoch ist und nicht mehr im Gleichgewicht mit den Energiequellen steht.</a:t>
            </a:r>
          </a:p>
        </p:txBody>
      </p:sp>
      <p:sp>
        <p:nvSpPr>
          <p:cNvPr id="4" name="Tijdelijke aanduiding voor dianummer 3">
            <a:extLst>
              <a:ext uri="{FF2B5EF4-FFF2-40B4-BE49-F238E27FC236}">
                <a16:creationId xmlns:a16="http://schemas.microsoft.com/office/drawing/2014/main" id="{F49753EA-034E-FE5A-6E1B-974DD1D424D8}"/>
              </a:ext>
            </a:extLst>
          </p:cNvPr>
          <p:cNvSpPr>
            <a:spLocks noGrp="1"/>
          </p:cNvSpPr>
          <p:nvPr>
            <p:ph type="sldNum" sz="quarter" idx="5"/>
          </p:nvPr>
        </p:nvSpPr>
        <p:spPr/>
        <p:txBody>
          <a:bodyPr/>
          <a:lstStyle/>
          <a:p>
            <a:pPr algn="l" rtl="0"/>
            <a:fld id="{9C29DBC2-9E02-5E40-AB1B-E3E16E5FC60E}" type="slidenum">
              <a:rPr/>
              <a:t>10</a:t>
            </a:fld>
            <a:endParaRPr lang="de"/>
          </a:p>
        </p:txBody>
      </p:sp>
    </p:spTree>
    <p:extLst>
      <p:ext uri="{BB962C8B-B14F-4D97-AF65-F5344CB8AC3E}">
        <p14:creationId xmlns:p14="http://schemas.microsoft.com/office/powerpoint/2010/main" val="4268289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593E4-A41E-2020-22C3-3BB50B233DB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FF1CF28-D705-44AD-A484-7A5953B6593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63450C5-E306-D5D6-57FB-81389C9047AD}"/>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 b="1" i="0" u="none" baseline="0" dirty="0"/>
              <a:t>Hinweis für den Toolboxleiter: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 b="1" dirty="0"/>
          </a:p>
          <a:p>
            <a:r>
              <a:rPr lang="de-DE" dirty="0"/>
              <a:t>Arbeitsbelastung ist </a:t>
            </a:r>
            <a:r>
              <a:rPr lang="de-DE" b="0" dirty="0"/>
              <a:t>nicht grundsätzlich negativ</a:t>
            </a:r>
            <a:r>
              <a:rPr lang="de-DE" dirty="0"/>
              <a:t>. In vielen Situationen gehört sie zur Arbeit dazu und kann sogar </a:t>
            </a:r>
            <a:r>
              <a:rPr lang="de-DE" b="0" dirty="0"/>
              <a:t>motivierend wirken</a:t>
            </a:r>
            <a:r>
              <a:rPr lang="de-DE" dirty="0"/>
              <a:t>.</a:t>
            </a:r>
          </a:p>
          <a:p>
            <a:r>
              <a:rPr lang="de-DE" dirty="0"/>
              <a:t>Problematisch wird Arbeitsbelastung erst, wenn sie </a:t>
            </a:r>
            <a:r>
              <a:rPr lang="de-DE" b="0" dirty="0"/>
              <a:t>über längere Zeit zu hoch ist und keine ausreichenden Erholungsmöglichkeiten vorhanden sind.</a:t>
            </a:r>
          </a:p>
          <a:p>
            <a:r>
              <a:rPr lang="de-DE" dirty="0"/>
              <a:t>Betrachten Sie deshalb gemeinsam mit der Gruppe die Bedingungen, unter denen Arbeitsbelastung </a:t>
            </a:r>
            <a:r>
              <a:rPr lang="de-DE" b="0" dirty="0"/>
              <a:t>unproblematisch bleibt.</a:t>
            </a:r>
          </a:p>
          <a:p>
            <a:pPr algn="l" rtl="0"/>
            <a:br>
              <a:rPr lang="de"/>
            </a:br>
            <a:r>
              <a:rPr lang="de" sz="1200" b="0" i="0" u="none" strike="noStrike" kern="1200" baseline="0">
                <a:solidFill>
                  <a:schemeClr val="tx1"/>
                </a:solidFill>
                <a:effectLst/>
                <a:latin typeface="Verdana" charset="0"/>
                <a:ea typeface="ＭＳ Ｐゴシック" charset="0"/>
                <a:cs typeface="ＭＳ Ｐゴシック" charset="0"/>
              </a:rPr>
              <a:t>Erläuterung </a:t>
            </a:r>
            <a:r>
              <a:rPr lang="de" sz="1200" b="0" i="0" u="none" strike="noStrike" kern="1200" baseline="0" dirty="0">
                <a:solidFill>
                  <a:schemeClr val="tx1"/>
                </a:solidFill>
                <a:effectLst/>
                <a:latin typeface="Verdana" charset="0"/>
                <a:ea typeface="ＭＳ Ｐゴシック" charset="0"/>
                <a:cs typeface="ＭＳ Ｐゴシック" charset="0"/>
              </a:rPr>
              <a:t>der drei Bedingungen </a:t>
            </a:r>
          </a:p>
          <a:p>
            <a:endParaRPr lang="de" sz="1200" b="1" i="0" u="none" strike="noStrike" kern="1200" dirty="0">
              <a:solidFill>
                <a:schemeClr val="tx1"/>
              </a:solidFill>
              <a:effectLst/>
              <a:latin typeface="Verdana" charset="0"/>
              <a:ea typeface="ＭＳ Ｐゴシック" charset="0"/>
              <a:cs typeface="ＭＳ Ｐゴシック" charset="0"/>
            </a:endParaRPr>
          </a:p>
          <a:p>
            <a:pPr algn="l" rtl="0"/>
            <a:r>
              <a:rPr lang="de" sz="1200" b="1" i="0" u="none" strike="noStrike" kern="1200" baseline="0" dirty="0">
                <a:solidFill>
                  <a:schemeClr val="tx1"/>
                </a:solidFill>
                <a:effectLst/>
                <a:latin typeface="Verdana" charset="0"/>
                <a:ea typeface="ＭＳ Ｐゴシック" charset="0"/>
                <a:cs typeface="ＭＳ Ｐゴシック" charset="0"/>
              </a:rPr>
              <a:t>Die Belastung dauert nicht zu lange</a:t>
            </a:r>
            <a:endParaRPr lang="de" sz="1200" b="0" i="0" u="none" strike="noStrike" kern="1200" dirty="0">
              <a:solidFill>
                <a:schemeClr val="tx1"/>
              </a:solidFill>
              <a:effectLst/>
              <a:latin typeface="Verdana" charset="0"/>
              <a:ea typeface="ＭＳ Ｐゴシック" charset="0"/>
              <a:cs typeface="ＭＳ Ｐゴシック" charset="0"/>
            </a:endParaRPr>
          </a:p>
          <a:p>
            <a:r>
              <a:rPr lang="de-DE" dirty="0"/>
              <a:t>Kurzfristiger Druck kann Energie geben und die Motivation steigern.</a:t>
            </a:r>
          </a:p>
          <a:p>
            <a:r>
              <a:rPr lang="de-DE" dirty="0"/>
              <a:t>Dauerhaft hohe Arbeitsbelastung führt dagegen häufig zu </a:t>
            </a:r>
            <a:r>
              <a:rPr lang="de-DE" b="0" dirty="0"/>
              <a:t>Erschöpfung und Stress</a:t>
            </a:r>
            <a:r>
              <a:rPr lang="de-DE" dirty="0"/>
              <a:t>.</a:t>
            </a:r>
            <a:r>
              <a:rPr lang="de-DE" b="1" dirty="0"/>
              <a:t> </a:t>
            </a:r>
            <a:r>
              <a:rPr lang="de-DE" b="0" dirty="0"/>
              <a:t>Beispiel:</a:t>
            </a:r>
            <a:br>
              <a:rPr lang="de-DE" dirty="0"/>
            </a:br>
            <a:r>
              <a:rPr lang="de-DE" dirty="0"/>
              <a:t>Ein arbeitsintensiver Tag, an dem viele Aufgaben gleichzeitig erledigt werden müssen. Das ist in Ordnung, solange danach wieder ruhigere Phasen folgen. </a:t>
            </a:r>
          </a:p>
          <a:p>
            <a:endParaRPr lang="de" sz="1200" b="1" i="0" u="none" strike="noStrike" kern="1200" dirty="0">
              <a:solidFill>
                <a:schemeClr val="tx1"/>
              </a:solidFill>
              <a:effectLst/>
              <a:latin typeface="Verdana" charset="0"/>
              <a:ea typeface="ＭＳ Ｐゴシック" charset="0"/>
              <a:cs typeface="ＭＳ Ｐゴシック" charset="0"/>
            </a:endParaRPr>
          </a:p>
          <a:p>
            <a:pPr algn="l" rtl="0"/>
            <a:r>
              <a:rPr lang="de" sz="1200" b="1" i="0" u="none" strike="noStrike" kern="1200" baseline="0" dirty="0">
                <a:solidFill>
                  <a:schemeClr val="tx1"/>
                </a:solidFill>
                <a:effectLst/>
                <a:latin typeface="Verdana" charset="0"/>
                <a:ea typeface="ＭＳ Ｐゴシック" charset="0"/>
                <a:cs typeface="ＭＳ Ｐゴシック" charset="0"/>
              </a:rPr>
              <a:t>Belastungsspitzen werden von ruhigeren Phasen gefolgt (Erholungsmöglichkeiten)</a:t>
            </a:r>
            <a:endParaRPr lang="de" sz="1200" b="0" i="0" u="none" strike="noStrike" kern="1200" dirty="0">
              <a:solidFill>
                <a:schemeClr val="tx1"/>
              </a:solidFill>
              <a:effectLst/>
              <a:latin typeface="Verdana" charset="0"/>
              <a:ea typeface="ＭＳ Ｐゴシック" charset="0"/>
              <a:cs typeface="ＭＳ Ｐゴシック" charset="0"/>
            </a:endParaRPr>
          </a:p>
          <a:p>
            <a:pPr marL="171450" indent="-171450" algn="l" rtl="0">
              <a:buFontTx/>
              <a:buChar char="-"/>
            </a:pPr>
            <a:r>
              <a:rPr lang="de" sz="1200" b="0" i="0" u="none" strike="noStrike" kern="1200" baseline="0" dirty="0">
                <a:solidFill>
                  <a:schemeClr val="tx1"/>
                </a:solidFill>
                <a:effectLst/>
                <a:latin typeface="Verdana" charset="0"/>
                <a:ea typeface="ＭＳ Ｐゴシック" charset="0"/>
                <a:cs typeface="+mn-cs"/>
              </a:rPr>
              <a:t>Unser Körper und unser Geist brauchen Zeit zur Erholung.</a:t>
            </a:r>
          </a:p>
          <a:p>
            <a:pPr marL="171450" indent="-171450" algn="l" rtl="0">
              <a:buFontTx/>
              <a:buChar char="-"/>
            </a:pPr>
            <a:r>
              <a:rPr lang="de" sz="1200" b="0" i="0" u="none" strike="noStrike" kern="1200" baseline="0" dirty="0">
                <a:solidFill>
                  <a:schemeClr val="tx1"/>
                </a:solidFill>
                <a:effectLst/>
                <a:latin typeface="Verdana" charset="0"/>
                <a:ea typeface="ＭＳ Ｐゴシック" charset="0"/>
                <a:cs typeface="+mn-cs"/>
              </a:rPr>
              <a:t>Ohne ausreichende Erholung kann sich Belastung aufbauen, was das Risiko für Fehler und gesundheitliche Probleme erhöht. Beispiel: Nach einer besonders arbeitsintensiven Woche folgt eine ruhigere Woche – oder es gibt ausreichende Pausen während des Arbeitstages.</a:t>
            </a:r>
          </a:p>
          <a:p>
            <a:endParaRPr lang="de" sz="1200" b="1" i="0" u="none" strike="noStrike" kern="1200" dirty="0">
              <a:solidFill>
                <a:schemeClr val="tx1"/>
              </a:solidFill>
              <a:effectLst/>
              <a:latin typeface="Verdana" charset="0"/>
              <a:ea typeface="ＭＳ Ｐゴシック" charset="0"/>
              <a:cs typeface="ＭＳ Ｐゴシック" charset="0"/>
            </a:endParaRPr>
          </a:p>
          <a:p>
            <a:pPr algn="l" rtl="0"/>
            <a:r>
              <a:rPr lang="de" sz="1200" b="1" i="0" u="none" strike="noStrike" kern="1200" baseline="0" dirty="0">
                <a:solidFill>
                  <a:schemeClr val="tx1"/>
                </a:solidFill>
                <a:effectLst/>
                <a:latin typeface="Verdana" charset="0"/>
                <a:ea typeface="ＭＳ Ｐゴシック" charset="0"/>
                <a:cs typeface="ＭＳ Ｐゴシック" charset="0"/>
              </a:rPr>
              <a:t>Ursachen werden angegangen, damit Arbeitsbelastung nicht zu Arbeitsstress führt</a:t>
            </a:r>
            <a:endParaRPr lang="de" sz="1200" b="0" i="0" u="none" strike="noStrike" kern="1200" dirty="0">
              <a:solidFill>
                <a:schemeClr val="tx1"/>
              </a:solidFill>
              <a:effectLst/>
              <a:latin typeface="Verdana" charset="0"/>
              <a:ea typeface="ＭＳ Ｐゴシック" charset="0"/>
              <a:cs typeface="ＭＳ Ｐゴシック" charset="0"/>
            </a:endParaRPr>
          </a:p>
          <a:p>
            <a:pPr marL="171450" indent="-171450" algn="l" rtl="0">
              <a:buFontTx/>
              <a:buChar char="-"/>
            </a:pPr>
            <a:r>
              <a:rPr lang="de" sz="1200" b="0" i="0" u="none" strike="noStrike" kern="1200" baseline="0" dirty="0">
                <a:solidFill>
                  <a:schemeClr val="tx1"/>
                </a:solidFill>
                <a:effectLst/>
                <a:latin typeface="Verdana" charset="0"/>
                <a:ea typeface="ＭＳ Ｐゴシック" charset="0"/>
                <a:cs typeface="+mn-cs"/>
              </a:rPr>
              <a:t>Wenn hohe Arbeitsbelastung immer wieder auftritt, ohne dass etwas verändert wird, kann sie schnell ungesund werden.</a:t>
            </a:r>
          </a:p>
          <a:p>
            <a:pPr marL="171450" indent="-171450" algn="l" rtl="0">
              <a:buFontTx/>
              <a:buChar char="-"/>
            </a:pPr>
            <a:r>
              <a:rPr lang="de" sz="1200" b="0" i="0" u="none" strike="noStrike" kern="1200" baseline="0" dirty="0">
                <a:solidFill>
                  <a:schemeClr val="tx1"/>
                </a:solidFill>
                <a:effectLst/>
                <a:latin typeface="Verdana" charset="0"/>
                <a:ea typeface="ＭＳ Ｐゴシック" charset="0"/>
                <a:cs typeface="+mn-cs"/>
              </a:rPr>
              <a:t>Deshalb ist es wichtig, Probleme anzusprechen und die Ursachen gemeinsam zu lösen. Beispiel: Eine ständig wechselnde Planung oder fehlendes Material führt zu zusätzlichem Druck – solche Probleme sollten gemeinsam mit der Führungskraft geklärt werden.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 b="1" dirty="0"/>
          </a:p>
          <a:p>
            <a:endParaRPr lang="de"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de" sz="1200" b="0" i="0" u="none" strike="noStrike" kern="1200" dirty="0">
              <a:solidFill>
                <a:schemeClr val="tx1"/>
              </a:solidFill>
              <a:effectLst/>
              <a:latin typeface="Verdana" charset="0"/>
              <a:ea typeface="ＭＳ Ｐゴシック" charset="0"/>
              <a:cs typeface="ＭＳ Ｐゴシック" charset="0"/>
            </a:endParaRPr>
          </a:p>
        </p:txBody>
      </p:sp>
      <p:sp>
        <p:nvSpPr>
          <p:cNvPr id="4" name="Tijdelijke aanduiding voor dianummer 3">
            <a:extLst>
              <a:ext uri="{FF2B5EF4-FFF2-40B4-BE49-F238E27FC236}">
                <a16:creationId xmlns:a16="http://schemas.microsoft.com/office/drawing/2014/main" id="{35194B2C-757D-633E-FD48-EEABAC198CFF}"/>
              </a:ext>
            </a:extLst>
          </p:cNvPr>
          <p:cNvSpPr>
            <a:spLocks noGrp="1"/>
          </p:cNvSpPr>
          <p:nvPr>
            <p:ph type="sldNum" sz="quarter" idx="5"/>
          </p:nvPr>
        </p:nvSpPr>
        <p:spPr/>
        <p:txBody>
          <a:bodyPr/>
          <a:lstStyle/>
          <a:p>
            <a:pPr algn="l" rtl="0"/>
            <a:fld id="{9C29DBC2-9E02-5E40-AB1B-E3E16E5FC60E}" type="slidenum">
              <a:rPr/>
              <a:t>11</a:t>
            </a:fld>
            <a:endParaRPr lang="de"/>
          </a:p>
        </p:txBody>
      </p:sp>
    </p:spTree>
    <p:extLst>
      <p:ext uri="{BB962C8B-B14F-4D97-AF65-F5344CB8AC3E}">
        <p14:creationId xmlns:p14="http://schemas.microsoft.com/office/powerpoint/2010/main" val="2012603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817FC-70B8-8FDC-822E-7D350F11E3F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4769975-7919-B2A2-9957-4D53F5B357D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E4D7506-906F-DE79-EB9B-CA765E6095DF}"/>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 b="1" i="0" u="none" baseline="0" dirty="0"/>
              <a:t>Hinweis für den Toolboxleiter: </a:t>
            </a:r>
          </a:p>
          <a:p>
            <a:endParaRPr lang="de" dirty="0"/>
          </a:p>
          <a:p>
            <a:pPr algn="l" rtl="0"/>
            <a:r>
              <a:rPr lang="de-DE" dirty="0"/>
              <a:t>Eine ausführlichere Übersicht über mögliche Stresssignale finden Sie in den </a:t>
            </a:r>
            <a:r>
              <a:rPr lang="de-DE" b="0" dirty="0"/>
              <a:t>weiteren Hilfsmitteln zum Thema Arbeitsbelastung </a:t>
            </a:r>
            <a:r>
              <a:rPr lang="de-DE" dirty="0"/>
              <a:t>auf der Website von </a:t>
            </a:r>
            <a:r>
              <a:rPr lang="de-DE" b="0" dirty="0"/>
              <a:t>5xBeter.</a:t>
            </a:r>
            <a:r>
              <a:rPr lang="de" b="0" i="0" u="none" baseline="0" dirty="0"/>
              <a:t> </a:t>
            </a:r>
          </a:p>
          <a:p>
            <a:endParaRPr lang="de" dirty="0"/>
          </a:p>
          <a:p>
            <a:pPr algn="l" rtl="0"/>
            <a:r>
              <a:rPr lang="de" b="1" i="0" u="none" baseline="0" dirty="0"/>
              <a:t>TIPP: </a:t>
            </a:r>
          </a:p>
          <a:p>
            <a:pPr algn="l" rtl="0"/>
            <a:r>
              <a:rPr lang="de" b="0" i="0" u="none" baseline="0" dirty="0"/>
              <a:t>Die Übersicht kann ausgedruckt werden, sodass Teilnehmende ankreuzen können, welche Signale sie bei sich wiedererkennen.  </a:t>
            </a:r>
          </a:p>
          <a:p>
            <a:endParaRPr lang="de" dirty="0"/>
          </a:p>
        </p:txBody>
      </p:sp>
      <p:sp>
        <p:nvSpPr>
          <p:cNvPr id="4" name="Tijdelijke aanduiding voor dianummer 3">
            <a:extLst>
              <a:ext uri="{FF2B5EF4-FFF2-40B4-BE49-F238E27FC236}">
                <a16:creationId xmlns:a16="http://schemas.microsoft.com/office/drawing/2014/main" id="{B52384BB-15AD-408F-ACA2-76A5001796D3}"/>
              </a:ext>
            </a:extLst>
          </p:cNvPr>
          <p:cNvSpPr>
            <a:spLocks noGrp="1"/>
          </p:cNvSpPr>
          <p:nvPr>
            <p:ph type="sldNum" sz="quarter" idx="5"/>
          </p:nvPr>
        </p:nvSpPr>
        <p:spPr/>
        <p:txBody>
          <a:bodyPr/>
          <a:lstStyle/>
          <a:p>
            <a:pPr algn="l" rtl="0"/>
            <a:fld id="{9C29DBC2-9E02-5E40-AB1B-E3E16E5FC60E}" type="slidenum">
              <a:rPr/>
              <a:t>12</a:t>
            </a:fld>
            <a:endParaRPr lang="de"/>
          </a:p>
        </p:txBody>
      </p:sp>
    </p:spTree>
    <p:extLst>
      <p:ext uri="{BB962C8B-B14F-4D97-AF65-F5344CB8AC3E}">
        <p14:creationId xmlns:p14="http://schemas.microsoft.com/office/powerpoint/2010/main" val="498192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49C23-5C87-B923-98F8-26A1022D6B7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3F6C364-0FFD-8572-3409-DB192F7AF37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B345E28-D2CA-DE19-A0B8-5DD4F58B65BB}"/>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 b="1" i="0" u="none" baseline="0" dirty="0"/>
              <a:t>Hinweis für den Toolboxleiter: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 b="0" i="0" u="none" baseline="0" dirty="0"/>
              <a:t>Weitere Informationen und Hilfsmittel zum Thema Arbeitsbelastung sind auch auf der Website von 5xBeter zu finden.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 b="1" i="0" u="none" baseline="0" dirty="0"/>
              <a:t>TIPP: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Beziehen Sie die </a:t>
            </a:r>
            <a:r>
              <a:rPr lang="de-DE" b="0" dirty="0"/>
              <a:t>Erfahrungen aus der Gruppe </a:t>
            </a:r>
            <a:r>
              <a:rPr lang="de-DE" dirty="0"/>
              <a:t>aktiv ein.</a:t>
            </a:r>
            <a:br>
              <a:rPr lang="de-DE" dirty="0"/>
            </a:br>
            <a:r>
              <a:rPr lang="de-DE" dirty="0"/>
              <a:t>Der Austausch kann sehr hilfreich sein: Was für eine Person gut funktioniert, kann für andere eine wertvolle Anregung sein. </a:t>
            </a:r>
            <a:endParaRPr lang="de" dirty="0"/>
          </a:p>
        </p:txBody>
      </p:sp>
      <p:sp>
        <p:nvSpPr>
          <p:cNvPr id="4" name="Tijdelijke aanduiding voor dianummer 3">
            <a:extLst>
              <a:ext uri="{FF2B5EF4-FFF2-40B4-BE49-F238E27FC236}">
                <a16:creationId xmlns:a16="http://schemas.microsoft.com/office/drawing/2014/main" id="{7493A962-5D20-C592-8604-D5F8570EF20F}"/>
              </a:ext>
            </a:extLst>
          </p:cNvPr>
          <p:cNvSpPr>
            <a:spLocks noGrp="1"/>
          </p:cNvSpPr>
          <p:nvPr>
            <p:ph type="sldNum" sz="quarter" idx="5"/>
          </p:nvPr>
        </p:nvSpPr>
        <p:spPr/>
        <p:txBody>
          <a:bodyPr/>
          <a:lstStyle/>
          <a:p>
            <a:pPr algn="l" rtl="0"/>
            <a:fld id="{9C29DBC2-9E02-5E40-AB1B-E3E16E5FC60E}" type="slidenum">
              <a:rPr/>
              <a:t>13</a:t>
            </a:fld>
            <a:endParaRPr lang="de"/>
          </a:p>
        </p:txBody>
      </p:sp>
    </p:spTree>
    <p:extLst>
      <p:ext uri="{BB962C8B-B14F-4D97-AF65-F5344CB8AC3E}">
        <p14:creationId xmlns:p14="http://schemas.microsoft.com/office/powerpoint/2010/main" val="3893878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EFB1F-AE4D-3642-6B06-6EA66A65F89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C36CD12-3920-515E-B541-0195CACB043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8293D94-FA27-4781-E70D-807E53A2344F}"/>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 b="1" i="0" u="none" baseline="0" dirty="0"/>
              <a:t>Hinweis für den Toolboxleiter: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 b="0" i="0" u="none" baseline="0" dirty="0"/>
              <a:t>Beenden Sie die Toolbox mit einem positiven Impuls. Zum Beispiel mit folgenden Techniken: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 b="0" dirty="0"/>
          </a:p>
          <a:p>
            <a:pPr algn="l" rtl="0"/>
            <a:r>
              <a:rPr lang="de" sz="1200" b="1" i="1" u="none" kern="1200" baseline="0" dirty="0">
                <a:solidFill>
                  <a:schemeClr val="tx1"/>
                </a:solidFill>
                <a:effectLst/>
                <a:latin typeface="Verdana" charset="0"/>
                <a:ea typeface="ＭＳ Ｐゴシック" charset="0"/>
                <a:cs typeface="ＭＳ Ｐゴシック" charset="0"/>
              </a:rPr>
              <a:t>Einem inspirierendes Zitat oder Bild</a:t>
            </a:r>
            <a:endParaRPr lang="de" sz="1200" b="1" kern="1200" dirty="0">
              <a:solidFill>
                <a:schemeClr val="tx1"/>
              </a:solidFill>
              <a:effectLst/>
              <a:latin typeface="Verdana" charset="0"/>
              <a:ea typeface="ＭＳ Ｐゴシック" charset="0"/>
              <a:cs typeface="ＭＳ Ｐゴシック" charset="0"/>
            </a:endParaRPr>
          </a:p>
          <a:p>
            <a:pPr lvl="0" algn="l" rtl="0"/>
            <a:r>
              <a:rPr lang="de" sz="1200" b="0" i="0" u="none" kern="1200" baseline="0" dirty="0">
                <a:solidFill>
                  <a:schemeClr val="tx1"/>
                </a:solidFill>
                <a:effectLst/>
                <a:latin typeface="Verdana" charset="0"/>
                <a:ea typeface="ＭＳ Ｐゴシック" charset="0"/>
                <a:cs typeface="ＭＳ Ｐゴシック" charset="0"/>
              </a:rPr>
              <a:t>Schließen Sie mit einem kurzen, motivierenden Satz über Zusammenarbeit oder Balance, zum Beispiel: „Gemeinsam stark – auch in stressigen Zeiten.“</a:t>
            </a:r>
            <a:endParaRPr lang="de" sz="1200" kern="1200" dirty="0">
              <a:solidFill>
                <a:schemeClr val="tx1"/>
              </a:solidFill>
              <a:effectLst/>
              <a:latin typeface="Verdana" charset="0"/>
              <a:ea typeface="ＭＳ Ｐゴシック" charset="0"/>
              <a:cs typeface="ＭＳ Ｐゴシック" charset="0"/>
            </a:endParaRPr>
          </a:p>
          <a:p>
            <a:pPr lvl="0" algn="l" rtl="0"/>
            <a:r>
              <a:rPr lang="de" sz="1200" b="0" i="0" u="none" kern="1200" baseline="0" dirty="0">
                <a:solidFill>
                  <a:schemeClr val="tx1"/>
                </a:solidFill>
                <a:effectLst/>
                <a:latin typeface="Verdana" charset="0"/>
                <a:ea typeface="ＭＳ Ｐゴシック" charset="0"/>
                <a:cs typeface="ＭＳ Ｐゴシック" charset="0"/>
              </a:rPr>
              <a:t>Alternativ kann ein positives Bild verwendet werden, das die Botschaft unterstützt, zum Beispiel zu Teamarbeit, Ruhe oder Balance.</a:t>
            </a:r>
          </a:p>
          <a:p>
            <a:pPr algn="l" rtl="0"/>
            <a:r>
              <a:rPr lang="de" sz="1200" b="0" i="0" u="none" kern="1200" baseline="0" dirty="0">
                <a:solidFill>
                  <a:schemeClr val="tx1"/>
                </a:solidFill>
                <a:effectLst/>
                <a:latin typeface="Verdana" charset="0"/>
                <a:ea typeface="ＭＳ Ｐゴシック" charset="0"/>
                <a:cs typeface="ＭＳ Ｐゴシック" charset="0"/>
              </a:rPr>
              <a:t> </a:t>
            </a:r>
            <a:endParaRPr lang="de" sz="1200" b="1" kern="1200" dirty="0">
              <a:solidFill>
                <a:schemeClr val="tx1"/>
              </a:solidFill>
              <a:effectLst/>
              <a:latin typeface="Verdana" charset="0"/>
              <a:ea typeface="ＭＳ Ｐゴシック" charset="0"/>
              <a:cs typeface="ＭＳ Ｐゴシック" charset="0"/>
            </a:endParaRPr>
          </a:p>
          <a:p>
            <a:pPr algn="l" rtl="0"/>
            <a:r>
              <a:rPr lang="de" sz="1200" b="1" i="1" u="none" kern="1200" baseline="0" dirty="0">
                <a:solidFill>
                  <a:schemeClr val="tx1"/>
                </a:solidFill>
                <a:effectLst/>
                <a:latin typeface="Verdana" charset="0"/>
                <a:ea typeface="ＭＳ Ｐゴシック" charset="0"/>
                <a:cs typeface="ＭＳ Ｐゴシック" charset="0"/>
              </a:rPr>
              <a:t>Tipp des Tages</a:t>
            </a:r>
            <a:endParaRPr lang="de" sz="1200" b="1" kern="1200" dirty="0">
              <a:solidFill>
                <a:schemeClr val="tx1"/>
              </a:solidFill>
              <a:effectLst/>
              <a:latin typeface="Verdana" charset="0"/>
              <a:ea typeface="ＭＳ Ｐゴシック" charset="0"/>
              <a:cs typeface="ＭＳ Ｐゴシック" charset="0"/>
            </a:endParaRPr>
          </a:p>
          <a:p>
            <a:pPr lvl="0" algn="l" rtl="0"/>
            <a:r>
              <a:rPr lang="de" sz="1200" b="0" i="0" u="none" kern="1200" baseline="0" dirty="0">
                <a:solidFill>
                  <a:schemeClr val="tx1"/>
                </a:solidFill>
                <a:effectLst/>
                <a:latin typeface="Verdana" charset="0"/>
                <a:ea typeface="ＭＳ Ｐゴシック" charset="0"/>
                <a:cs typeface="ＭＳ Ｐゴシック" charset="0"/>
              </a:rPr>
              <a:t>Geben Sie zum Abschluss einen konkreten, praktischen Tipp, den alle direkt umsetzen können: „Nehmen Sie sich jeden Tag fünf Minuten Zeit, Ihren Arbeitstag zu planen. Das reduziert Stress und hilft, Belastungsspitzen zu vermeiden.“</a:t>
            </a:r>
            <a:endParaRPr lang="de" sz="1200" kern="1200" dirty="0">
              <a:solidFill>
                <a:schemeClr val="tx1"/>
              </a:solidFill>
              <a:effectLst/>
              <a:latin typeface="Verdana" charset="0"/>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 b="0" dirty="0"/>
          </a:p>
          <a:p>
            <a:endParaRPr lang="de" dirty="0"/>
          </a:p>
        </p:txBody>
      </p:sp>
      <p:sp>
        <p:nvSpPr>
          <p:cNvPr id="4" name="Tijdelijke aanduiding voor dianummer 3">
            <a:extLst>
              <a:ext uri="{FF2B5EF4-FFF2-40B4-BE49-F238E27FC236}">
                <a16:creationId xmlns:a16="http://schemas.microsoft.com/office/drawing/2014/main" id="{05393673-FBC2-FEA8-6B7B-F9962C42B96F}"/>
              </a:ext>
            </a:extLst>
          </p:cNvPr>
          <p:cNvSpPr>
            <a:spLocks noGrp="1"/>
          </p:cNvSpPr>
          <p:nvPr>
            <p:ph type="sldNum" sz="quarter" idx="5"/>
          </p:nvPr>
        </p:nvSpPr>
        <p:spPr/>
        <p:txBody>
          <a:bodyPr/>
          <a:lstStyle/>
          <a:p>
            <a:pPr algn="l" rtl="0"/>
            <a:fld id="{9C29DBC2-9E02-5E40-AB1B-E3E16E5FC60E}" type="slidenum">
              <a:rPr/>
              <a:t>14</a:t>
            </a:fld>
            <a:endParaRPr lang="de"/>
          </a:p>
        </p:txBody>
      </p:sp>
    </p:spTree>
    <p:extLst>
      <p:ext uri="{BB962C8B-B14F-4D97-AF65-F5344CB8AC3E}">
        <p14:creationId xmlns:p14="http://schemas.microsoft.com/office/powerpoint/2010/main" val="564857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 b="1" i="0" u="none" baseline="0" dirty="0"/>
              <a:t>Hinweis für den Toolboxleiter: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Gehen Sie zu Beginn kurz das Programm mit den Teilnehmenden durch, damit alle wissen, welche Themen in dieser Toolbox behandelt werden.</a:t>
            </a:r>
            <a:r>
              <a:rPr lang="de" b="0" i="0" u="none" baseline="0" dirty="0"/>
              <a:t> </a:t>
            </a:r>
          </a:p>
        </p:txBody>
      </p:sp>
      <p:sp>
        <p:nvSpPr>
          <p:cNvPr id="4" name="Tijdelijke aanduiding voor dianummer 3"/>
          <p:cNvSpPr>
            <a:spLocks noGrp="1"/>
          </p:cNvSpPr>
          <p:nvPr>
            <p:ph type="sldNum" sz="quarter" idx="5"/>
          </p:nvPr>
        </p:nvSpPr>
        <p:spPr/>
        <p:txBody>
          <a:bodyPr/>
          <a:lstStyle/>
          <a:p>
            <a:pPr algn="l" rtl="0"/>
            <a:fld id="{9C29DBC2-9E02-5E40-AB1B-E3E16E5FC60E}" type="slidenum">
              <a:rPr/>
              <a:t>2</a:t>
            </a:fld>
            <a:endParaRPr lang="de"/>
          </a:p>
        </p:txBody>
      </p:sp>
    </p:spTree>
    <p:extLst>
      <p:ext uri="{BB962C8B-B14F-4D97-AF65-F5344CB8AC3E}">
        <p14:creationId xmlns:p14="http://schemas.microsoft.com/office/powerpoint/2010/main" val="3749887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 b="1" i="0" u="none" baseline="0" dirty="0"/>
              <a:t>Hinweis für den Toolboxleiter: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 b="1" dirty="0"/>
          </a:p>
          <a:p>
            <a:r>
              <a:rPr lang="de-DE" dirty="0"/>
              <a:t>Beziehen Sie die Gruppe aktiv ein. Stellen Sie den Teilnehmenden zunächst die Frage:</a:t>
            </a:r>
          </a:p>
          <a:p>
            <a:r>
              <a:rPr lang="de-DE" dirty="0"/>
              <a:t>„Was versteht ihr persönlich unter Arbeitsbelastung?“</a:t>
            </a:r>
          </a:p>
          <a:p>
            <a:r>
              <a:rPr lang="de-DE" dirty="0"/>
              <a:t>Diskutieren Sie anschließend gemeinsam:</a:t>
            </a:r>
          </a:p>
          <a:p>
            <a:r>
              <a:rPr lang="de-DE" dirty="0"/>
              <a:t>Was bedeutet Arbeitsbelastung?</a:t>
            </a:r>
          </a:p>
          <a:p>
            <a:r>
              <a:rPr lang="de-DE" dirty="0"/>
              <a:t>Erleben alle Arbeitsbelastung gleich – oder empfindet das jeder anders?</a:t>
            </a:r>
          </a:p>
          <a:p>
            <a:r>
              <a:rPr lang="de-DE" dirty="0"/>
              <a:t>Fragen Sie danach gezielt nach:</a:t>
            </a:r>
          </a:p>
          <a:p>
            <a:r>
              <a:rPr lang="de-DE" dirty="0"/>
              <a:t>„Ist Arbeitsbelastung für alle dasselbe oder wird sie von jeder Person unterschiedlich wahrgenommen?“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 b="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de" b="1" i="0" u="none" baseline="0" dirty="0"/>
              <a:t>TIPP: </a:t>
            </a:r>
          </a:p>
          <a:p>
            <a:r>
              <a:rPr lang="de-DE" dirty="0"/>
              <a:t>Sie können die Teilnehmenden auch bitten, ihre persönliche Wahrnehmung von Arbeitsbelastung kurz auf ein </a:t>
            </a:r>
            <a:r>
              <a:rPr lang="de-DE" b="0" dirty="0"/>
              <a:t>Post-it</a:t>
            </a:r>
            <a:r>
              <a:rPr lang="de-DE" dirty="0"/>
              <a:t> zu schreiben.</a:t>
            </a:r>
          </a:p>
          <a:p>
            <a:r>
              <a:rPr lang="de-DE" dirty="0"/>
              <a:t>Die Zettel werden anschließend an eine </a:t>
            </a:r>
            <a:r>
              <a:rPr lang="de-DE" b="0" dirty="0"/>
              <a:t>Wand oder ein Flipchart</a:t>
            </a:r>
            <a:r>
              <a:rPr lang="de-DE" dirty="0"/>
              <a:t> geklebt.</a:t>
            </a:r>
            <a:br>
              <a:rPr lang="de-DE" dirty="0"/>
            </a:br>
            <a:r>
              <a:rPr lang="de-DE" dirty="0"/>
              <a:t>Schauen Sie sich danach gemeinsam an:</a:t>
            </a:r>
          </a:p>
          <a:p>
            <a:r>
              <a:rPr lang="de-DE" dirty="0"/>
              <a:t>- welche Aspekte genannt wurden</a:t>
            </a:r>
          </a:p>
          <a:p>
            <a:r>
              <a:rPr lang="de-DE" dirty="0"/>
              <a:t>- und welche Vorstellungen von Arbeitsbelastung in der Gruppe bestehen.</a:t>
            </a:r>
          </a:p>
        </p:txBody>
      </p:sp>
      <p:sp>
        <p:nvSpPr>
          <p:cNvPr id="4" name="Tijdelijke aanduiding voor dianummer 3"/>
          <p:cNvSpPr>
            <a:spLocks noGrp="1"/>
          </p:cNvSpPr>
          <p:nvPr>
            <p:ph type="sldNum" sz="quarter" idx="5"/>
          </p:nvPr>
        </p:nvSpPr>
        <p:spPr/>
        <p:txBody>
          <a:bodyPr/>
          <a:lstStyle/>
          <a:p>
            <a:pPr algn="l" rtl="0"/>
            <a:fld id="{9C29DBC2-9E02-5E40-AB1B-E3E16E5FC60E}" type="slidenum">
              <a:rPr/>
              <a:t>3</a:t>
            </a:fld>
            <a:endParaRPr lang="de"/>
          </a:p>
        </p:txBody>
      </p:sp>
    </p:spTree>
    <p:extLst>
      <p:ext uri="{BB962C8B-B14F-4D97-AF65-F5344CB8AC3E}">
        <p14:creationId xmlns:p14="http://schemas.microsoft.com/office/powerpoint/2010/main" val="3313179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 b="1" i="0" u="none" baseline="0" dirty="0"/>
              <a:t>Hinweis für den Toolboxleiter: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 b="1" dirty="0"/>
          </a:p>
          <a:p>
            <a:r>
              <a:rPr lang="de-DE" dirty="0"/>
              <a:t>Erklären Sie den Teilnehmenden, dass Arbeitsbelastung:</a:t>
            </a:r>
          </a:p>
          <a:p>
            <a:r>
              <a:rPr lang="de-DE" dirty="0"/>
              <a:t>- in einem gewissen Maß normal und manchmal sogar notwendig ist (eine gesunde Anspannung kann motivierend wirken);</a:t>
            </a:r>
          </a:p>
          <a:p>
            <a:r>
              <a:rPr lang="de-DE" dirty="0"/>
              <a:t>- zum Problem wird, wenn sie über längere Zeit zu hoch bleibt;</a:t>
            </a:r>
          </a:p>
          <a:p>
            <a:r>
              <a:rPr lang="de-DE" dirty="0"/>
              <a:t>- von Person zu Person unterschiedlich wahrgenommen und erlebt werden kann.</a:t>
            </a:r>
          </a:p>
        </p:txBody>
      </p:sp>
      <p:sp>
        <p:nvSpPr>
          <p:cNvPr id="4" name="Tijdelijke aanduiding voor dianummer 3"/>
          <p:cNvSpPr>
            <a:spLocks noGrp="1"/>
          </p:cNvSpPr>
          <p:nvPr>
            <p:ph type="sldNum" sz="quarter" idx="5"/>
          </p:nvPr>
        </p:nvSpPr>
        <p:spPr/>
        <p:txBody>
          <a:bodyPr/>
          <a:lstStyle/>
          <a:p>
            <a:pPr algn="l" rtl="0"/>
            <a:fld id="{9C29DBC2-9E02-5E40-AB1B-E3E16E5FC60E}" type="slidenum">
              <a:rPr/>
              <a:t>4</a:t>
            </a:fld>
            <a:endParaRPr lang="de"/>
          </a:p>
        </p:txBody>
      </p:sp>
    </p:spTree>
    <p:extLst>
      <p:ext uri="{BB962C8B-B14F-4D97-AF65-F5344CB8AC3E}">
        <p14:creationId xmlns:p14="http://schemas.microsoft.com/office/powerpoint/2010/main" val="86394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 b="1" i="0" u="none" baseline="0" dirty="0"/>
              <a:t>Hinweis für den Toolboxleiter: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 b="1" dirty="0"/>
          </a:p>
          <a:p>
            <a:r>
              <a:rPr lang="de-DE" dirty="0"/>
              <a:t>Erklären Sie den Unterschied zwischen Energiequellen und Energieräubern.</a:t>
            </a:r>
          </a:p>
          <a:p>
            <a:r>
              <a:rPr lang="de-DE" b="1" dirty="0"/>
              <a:t>Energiequellen</a:t>
            </a:r>
            <a:r>
              <a:rPr lang="de-DE" dirty="0"/>
              <a:t> sind Aspekte der Arbeit, aus denen man Motivation, Zufriedenheit oder Energie schöpft.</a:t>
            </a:r>
          </a:p>
          <a:p>
            <a:r>
              <a:rPr lang="de-DE" b="1" dirty="0"/>
              <a:t>Energieräuber</a:t>
            </a:r>
            <a:r>
              <a:rPr lang="de-DE" dirty="0"/>
              <a:t> sind Aspekte der Arbeit, die Frustration, Ärger oder Erschöpfung verursachen.</a:t>
            </a:r>
          </a:p>
          <a:p>
            <a:r>
              <a:rPr lang="de-DE" dirty="0"/>
              <a:t>Wenn Energiequellen und Energieräuber </a:t>
            </a:r>
            <a:r>
              <a:rPr lang="de-DE" b="0" dirty="0"/>
              <a:t>im Gleichgewicht sind, </a:t>
            </a:r>
            <a:r>
              <a:rPr lang="de-DE" dirty="0"/>
              <a:t>entsteht eine gesunde Arbeitsbelastung.</a:t>
            </a:r>
            <a:br>
              <a:rPr lang="de-DE" dirty="0"/>
            </a:br>
            <a:r>
              <a:rPr lang="de-DE" b="0" dirty="0"/>
              <a:t>Überwiegen die Energieräuber</a:t>
            </a:r>
            <a:r>
              <a:rPr lang="de-DE" dirty="0"/>
              <a:t>, kann Arbeitsstress entstehen.</a:t>
            </a:r>
          </a:p>
        </p:txBody>
      </p:sp>
      <p:sp>
        <p:nvSpPr>
          <p:cNvPr id="4" name="Tijdelijke aanduiding voor dianummer 3"/>
          <p:cNvSpPr>
            <a:spLocks noGrp="1"/>
          </p:cNvSpPr>
          <p:nvPr>
            <p:ph type="sldNum" sz="quarter" idx="5"/>
          </p:nvPr>
        </p:nvSpPr>
        <p:spPr/>
        <p:txBody>
          <a:bodyPr/>
          <a:lstStyle/>
          <a:p>
            <a:pPr algn="l" rtl="0"/>
            <a:fld id="{9C29DBC2-9E02-5E40-AB1B-E3E16E5FC60E}" type="slidenum">
              <a:rPr/>
              <a:t>5</a:t>
            </a:fld>
            <a:endParaRPr lang="de"/>
          </a:p>
        </p:txBody>
      </p:sp>
    </p:spTree>
    <p:extLst>
      <p:ext uri="{BB962C8B-B14F-4D97-AF65-F5344CB8AC3E}">
        <p14:creationId xmlns:p14="http://schemas.microsoft.com/office/powerpoint/2010/main" val="1259796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5939B-AA8B-23A3-35AC-9D8FCD01EF6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FF3A349-0733-EB1B-2DBB-D9E683991E7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A70BC96-2EA6-7FC8-1948-AA2407ECEEBE}"/>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de" sz="1200" b="0" i="0" u="none" strike="noStrike" kern="1200" dirty="0">
              <a:solidFill>
                <a:schemeClr val="tx1"/>
              </a:solidFill>
              <a:effectLst/>
              <a:latin typeface="Verdana" charset="0"/>
              <a:ea typeface="ＭＳ Ｐゴシック" charset="0"/>
              <a:cs typeface="ＭＳ Ｐゴシック" charset="0"/>
            </a:endParaRPr>
          </a:p>
        </p:txBody>
      </p:sp>
      <p:sp>
        <p:nvSpPr>
          <p:cNvPr id="4" name="Tijdelijke aanduiding voor dianummer 3">
            <a:extLst>
              <a:ext uri="{FF2B5EF4-FFF2-40B4-BE49-F238E27FC236}">
                <a16:creationId xmlns:a16="http://schemas.microsoft.com/office/drawing/2014/main" id="{A7BA8155-DC32-B1EA-5FB9-7E0A86C5E43A}"/>
              </a:ext>
            </a:extLst>
          </p:cNvPr>
          <p:cNvSpPr>
            <a:spLocks noGrp="1"/>
          </p:cNvSpPr>
          <p:nvPr>
            <p:ph type="sldNum" sz="quarter" idx="5"/>
          </p:nvPr>
        </p:nvSpPr>
        <p:spPr/>
        <p:txBody>
          <a:bodyPr/>
          <a:lstStyle/>
          <a:p>
            <a:pPr algn="l" rtl="0"/>
            <a:fld id="{9C29DBC2-9E02-5E40-AB1B-E3E16E5FC60E}" type="slidenum">
              <a:rPr/>
              <a:t>6</a:t>
            </a:fld>
            <a:endParaRPr lang="de"/>
          </a:p>
        </p:txBody>
      </p:sp>
    </p:spTree>
    <p:extLst>
      <p:ext uri="{BB962C8B-B14F-4D97-AF65-F5344CB8AC3E}">
        <p14:creationId xmlns:p14="http://schemas.microsoft.com/office/powerpoint/2010/main" val="1323992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3F1F3-9700-9BE3-18FA-91E573B5B4C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54BC042-C184-1FF6-6252-FDFF09CBFB9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E23FE16-9762-F57C-1C6B-EA6375668F1E}"/>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 b="1" i="0" u="none" baseline="0" dirty="0"/>
              <a:t>Hinweis für den Toolboxleiter: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 b="0" dirty="0"/>
          </a:p>
          <a:p>
            <a:r>
              <a:rPr lang="de-DE" dirty="0"/>
              <a:t>Um Arbeitsstress vorzubeugen, ist es wichtig zu verstehen, </a:t>
            </a:r>
            <a:r>
              <a:rPr lang="de-DE" b="0" dirty="0"/>
              <a:t>was uns im Arbeitsalltag Energie kostet. </a:t>
            </a:r>
            <a:r>
              <a:rPr lang="de-DE" dirty="0"/>
              <a:t>Fragen Sie die Teilnehmenden deshalb:</a:t>
            </a:r>
          </a:p>
          <a:p>
            <a:r>
              <a:rPr lang="de-DE" dirty="0"/>
              <a:t>„Welche Dinge in unserer Arbeit empfinden Sie als echte Energieräuber?“</a:t>
            </a:r>
          </a:p>
          <a:p>
            <a:br>
              <a:rPr lang="de-DE" dirty="0"/>
            </a:br>
            <a:endParaRPr lang="de-DE" dirty="0"/>
          </a:p>
          <a:p>
            <a:r>
              <a:rPr lang="de-DE" b="1" dirty="0"/>
              <a:t>Wichtig dabei:</a:t>
            </a:r>
            <a:endParaRPr lang="de-DE" dirty="0"/>
          </a:p>
          <a:p>
            <a:r>
              <a:rPr lang="de-DE" dirty="0"/>
              <a:t>Machen Sie deutlich, dass es </a:t>
            </a:r>
            <a:r>
              <a:rPr lang="de-DE" b="0" dirty="0"/>
              <a:t>nicht ums Klagen, </a:t>
            </a:r>
            <a:r>
              <a:rPr lang="de-DE" dirty="0"/>
              <a:t>sondern darum geht, </a:t>
            </a:r>
            <a:r>
              <a:rPr lang="de-DE" b="0" dirty="0"/>
              <a:t>Verbesserungsmöglichkeiten zu erkennen.</a:t>
            </a:r>
            <a:br>
              <a:rPr lang="de-DE" b="0" dirty="0"/>
            </a:br>
            <a:r>
              <a:rPr lang="de-DE" dirty="0"/>
              <a:t>Alles, was genannt wird, sollte </a:t>
            </a:r>
            <a:r>
              <a:rPr lang="de-DE" b="0" dirty="0"/>
              <a:t>offen und respektvoll besprochen werden</a:t>
            </a:r>
            <a:r>
              <a:rPr lang="de-DE" dirty="0"/>
              <a:t>.</a:t>
            </a:r>
          </a:p>
          <a:p>
            <a:endParaRPr lang="de" sz="1200" b="0" i="0" u="none" strike="noStrike" kern="1200" dirty="0">
              <a:solidFill>
                <a:schemeClr val="tx1"/>
              </a:solidFill>
              <a:effectLst/>
              <a:latin typeface="Verdana" charset="0"/>
              <a:ea typeface="ＭＳ Ｐゴシック" charset="0"/>
              <a:cs typeface="ＭＳ Ｐゴシック" charset="0"/>
            </a:endParaRPr>
          </a:p>
          <a:p>
            <a:r>
              <a:rPr lang="de-DE" b="1" dirty="0"/>
              <a:t>Gehen Sie anschließend kurz auf ein oder zwei genannte Punkte näher ein</a:t>
            </a:r>
            <a:r>
              <a:rPr lang="de-DE" dirty="0"/>
              <a:t>.</a:t>
            </a:r>
          </a:p>
          <a:p>
            <a:r>
              <a:rPr lang="de-DE" dirty="0"/>
              <a:t>Stellen Sie zum Beispiel folgende Fragen:</a:t>
            </a:r>
          </a:p>
          <a:p>
            <a:r>
              <a:rPr lang="de-DE" dirty="0"/>
              <a:t>Warum kostet das so viel Energie?</a:t>
            </a:r>
          </a:p>
          <a:p>
            <a:r>
              <a:rPr lang="de-DE" dirty="0"/>
              <a:t>Was passiert, wenn das häufiger vorkommt?</a:t>
            </a:r>
          </a:p>
          <a:p>
            <a:r>
              <a:rPr lang="de-DE" dirty="0"/>
              <a:t>Welche Auswirkungen hat das auf unsere </a:t>
            </a:r>
            <a:r>
              <a:rPr lang="de-DE" b="0" dirty="0"/>
              <a:t>Sicherheit</a:t>
            </a:r>
            <a:r>
              <a:rPr lang="de-DE" dirty="0"/>
              <a:t> oder die </a:t>
            </a:r>
            <a:r>
              <a:rPr lang="de-DE" b="0" dirty="0"/>
              <a:t>Qualität der Arbeit</a:t>
            </a:r>
            <a:r>
              <a:rPr lang="de-DE" dirty="0"/>
              <a:t>?</a:t>
            </a:r>
          </a:p>
          <a:p>
            <a:pPr algn="l" rtl="0"/>
            <a:endParaRPr lang="de" sz="1200" b="0" i="0" u="none" strike="noStrike" kern="1200" baseline="0" dirty="0">
              <a:solidFill>
                <a:schemeClr val="tx1"/>
              </a:solidFill>
              <a:effectLst/>
              <a:latin typeface="Verdana" charset="0"/>
              <a:ea typeface="ＭＳ Ｐゴシック" charset="0"/>
              <a:cs typeface="ＭＳ Ｐゴシック" charset="0"/>
            </a:endParaRPr>
          </a:p>
        </p:txBody>
      </p:sp>
      <p:sp>
        <p:nvSpPr>
          <p:cNvPr id="4" name="Tijdelijke aanduiding voor dianummer 3">
            <a:extLst>
              <a:ext uri="{FF2B5EF4-FFF2-40B4-BE49-F238E27FC236}">
                <a16:creationId xmlns:a16="http://schemas.microsoft.com/office/drawing/2014/main" id="{8D430977-6220-46EF-CFF1-D17E9B480496}"/>
              </a:ext>
            </a:extLst>
          </p:cNvPr>
          <p:cNvSpPr>
            <a:spLocks noGrp="1"/>
          </p:cNvSpPr>
          <p:nvPr>
            <p:ph type="sldNum" sz="quarter" idx="5"/>
          </p:nvPr>
        </p:nvSpPr>
        <p:spPr/>
        <p:txBody>
          <a:bodyPr/>
          <a:lstStyle/>
          <a:p>
            <a:pPr algn="l" rtl="0"/>
            <a:fld id="{9C29DBC2-9E02-5E40-AB1B-E3E16E5FC60E}" type="slidenum">
              <a:rPr/>
              <a:t>7</a:t>
            </a:fld>
            <a:endParaRPr lang="de"/>
          </a:p>
        </p:txBody>
      </p:sp>
    </p:spTree>
    <p:extLst>
      <p:ext uri="{BB962C8B-B14F-4D97-AF65-F5344CB8AC3E}">
        <p14:creationId xmlns:p14="http://schemas.microsoft.com/office/powerpoint/2010/main" val="2917159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4B60F-4337-6759-8F7A-B3584EE37BD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D6CA0FA-08CA-9160-87C6-64615353B35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6F0BBAA-86D7-1869-E646-1CBFD13BEE3B}"/>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de" sz="1200" b="0" i="0" u="none" strike="noStrike" kern="1200" dirty="0">
              <a:solidFill>
                <a:schemeClr val="tx1"/>
              </a:solidFill>
              <a:effectLst/>
              <a:latin typeface="Verdana" charset="0"/>
              <a:ea typeface="ＭＳ Ｐゴシック" charset="0"/>
              <a:cs typeface="ＭＳ Ｐゴシック" charset="0"/>
            </a:endParaRPr>
          </a:p>
        </p:txBody>
      </p:sp>
      <p:sp>
        <p:nvSpPr>
          <p:cNvPr id="4" name="Tijdelijke aanduiding voor dianummer 3">
            <a:extLst>
              <a:ext uri="{FF2B5EF4-FFF2-40B4-BE49-F238E27FC236}">
                <a16:creationId xmlns:a16="http://schemas.microsoft.com/office/drawing/2014/main" id="{0397602F-20F4-EBFC-CDE3-6710697443EA}"/>
              </a:ext>
            </a:extLst>
          </p:cNvPr>
          <p:cNvSpPr>
            <a:spLocks noGrp="1"/>
          </p:cNvSpPr>
          <p:nvPr>
            <p:ph type="sldNum" sz="quarter" idx="5"/>
          </p:nvPr>
        </p:nvSpPr>
        <p:spPr/>
        <p:txBody>
          <a:bodyPr/>
          <a:lstStyle/>
          <a:p>
            <a:pPr algn="l" rtl="0"/>
            <a:fld id="{9C29DBC2-9E02-5E40-AB1B-E3E16E5FC60E}" type="slidenum">
              <a:rPr/>
              <a:t>8</a:t>
            </a:fld>
            <a:endParaRPr lang="de"/>
          </a:p>
        </p:txBody>
      </p:sp>
    </p:spTree>
    <p:extLst>
      <p:ext uri="{BB962C8B-B14F-4D97-AF65-F5344CB8AC3E}">
        <p14:creationId xmlns:p14="http://schemas.microsoft.com/office/powerpoint/2010/main" val="3383195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3707D-2C86-7066-8D86-06EAFBB64AF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5ED0F00-71DC-37E6-7006-0A903FDF5F2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A5EEFA9-436C-88D6-3DA2-05B5EF46FDD1}"/>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 b="1" i="0" u="none" baseline="0" dirty="0"/>
              <a:t>Hinweis für den Toolboxleiter: </a:t>
            </a:r>
          </a:p>
          <a:p>
            <a:pPr algn="l" rtl="0" eaLnBrk="1" hangingPunct="1"/>
            <a:endParaRPr lang="de" altLang="nl-NL" dirty="0">
              <a:latin typeface="Times New Roman" panose="02020603050405020304" pitchFamily="18" charset="0"/>
              <a:ea typeface="ＭＳ Ｐゴシック" panose="020B0600070205080204" pitchFamily="34" charset="-128"/>
            </a:endParaRPr>
          </a:p>
          <a:p>
            <a:r>
              <a:rPr lang="de-DE" dirty="0"/>
              <a:t>Um eine </a:t>
            </a:r>
            <a:r>
              <a:rPr lang="de-DE" b="0" dirty="0"/>
              <a:t>gesunde Arbeitsbelastung</a:t>
            </a:r>
            <a:r>
              <a:rPr lang="de-DE" dirty="0"/>
              <a:t> aufrechtzuerhalten, ist es ebenso wichtig zu wissen, </a:t>
            </a:r>
            <a:r>
              <a:rPr lang="de-DE" b="0" dirty="0"/>
              <a:t>was uns bei der Arbeit Energie gibt</a:t>
            </a:r>
            <a:r>
              <a:rPr lang="de-DE" dirty="0"/>
              <a:t>. Das sind die Dinge, die dazu beitragen, dass wir motiviert bleiben und unsere Arbeit gerne und engagiert erledigen.</a:t>
            </a:r>
          </a:p>
          <a:p>
            <a:r>
              <a:rPr lang="de-DE" dirty="0"/>
              <a:t>Fragen Sie die Teilnehmenden deshalb:</a:t>
            </a:r>
          </a:p>
          <a:p>
            <a:r>
              <a:rPr lang="de-DE" dirty="0"/>
              <a:t>„Welche Dinge in unserer Arbeit geben Ihnen Energie?“</a:t>
            </a:r>
          </a:p>
          <a:p>
            <a:pPr algn="l" rtl="0"/>
            <a:endParaRPr lang="de" sz="1200" b="0" i="0" u="none" strike="noStrike" kern="1200" baseline="0" dirty="0">
              <a:solidFill>
                <a:schemeClr val="tx1"/>
              </a:solidFill>
              <a:effectLst/>
              <a:latin typeface="Verdana" charset="0"/>
              <a:ea typeface="ＭＳ Ｐゴシック" charset="0"/>
              <a:cs typeface="ＭＳ Ｐゴシック" charset="0"/>
            </a:endParaRPr>
          </a:p>
          <a:p>
            <a:pPr algn="l" rtl="0"/>
            <a:r>
              <a:rPr lang="de" sz="1200" b="1" i="0" u="none" strike="noStrike" kern="1200" baseline="0" dirty="0">
                <a:solidFill>
                  <a:schemeClr val="tx1"/>
                </a:solidFill>
                <a:effectLst/>
                <a:latin typeface="Verdana" charset="0"/>
                <a:ea typeface="ＭＳ Ｐゴシック" charset="0"/>
                <a:cs typeface="ＭＳ Ｐゴシック" charset="0"/>
              </a:rPr>
              <a:t>Wichtig dabei:</a:t>
            </a:r>
          </a:p>
          <a:p>
            <a:r>
              <a:rPr lang="de" sz="1200" b="0" i="0" u="none" strike="noStrike" kern="1200" baseline="0" dirty="0">
                <a:solidFill>
                  <a:schemeClr val="tx1"/>
                </a:solidFill>
                <a:effectLst/>
                <a:latin typeface="Verdana" charset="0"/>
                <a:ea typeface="ＭＳ Ｐゴシック" charset="0"/>
                <a:cs typeface="ＭＳ Ｐゴシック" charset="0"/>
              </a:rPr>
              <a:t>Es geht um positive Energie und Motivation. </a:t>
            </a:r>
            <a:r>
              <a:rPr lang="de-DE" dirty="0"/>
              <a:t>Alles, was genannt wird, sollte </a:t>
            </a:r>
            <a:r>
              <a:rPr lang="de-DE" b="0" dirty="0"/>
              <a:t>offen und respektvoll besprochen werden</a:t>
            </a:r>
            <a:r>
              <a:rPr lang="de-DE" dirty="0"/>
              <a:t>. Diese Diskussion hilft dabei,</a:t>
            </a:r>
          </a:p>
          <a:p>
            <a:r>
              <a:rPr lang="de-DE" dirty="0"/>
              <a:t>Energieräuber besser auszugleichen und ein gesundes Gleichgewicht im Arbeitsalltag zu schaffen.</a:t>
            </a:r>
          </a:p>
          <a:p>
            <a:pPr marL="171450" indent="-171450" algn="l" rtl="0">
              <a:buFontTx/>
              <a:buChar char="-"/>
            </a:pPr>
            <a:endParaRPr lang="de" sz="1200" b="0" i="0" u="none" strike="noStrike" kern="1200" dirty="0">
              <a:solidFill>
                <a:schemeClr val="tx1"/>
              </a:solidFill>
              <a:effectLst/>
              <a:latin typeface="Verdana" charset="0"/>
              <a:ea typeface="ＭＳ Ｐゴシック" charset="0"/>
              <a:cs typeface="ＭＳ Ｐゴシック" charset="0"/>
            </a:endParaRPr>
          </a:p>
          <a:p>
            <a:r>
              <a:rPr lang="de-DE" b="1" dirty="0"/>
              <a:t>Gehen Sie anschließend kurz auf ein oder zwei genannte Punkte näher ein</a:t>
            </a:r>
            <a:r>
              <a:rPr lang="de-DE" dirty="0"/>
              <a:t>.</a:t>
            </a:r>
          </a:p>
          <a:p>
            <a:r>
              <a:rPr lang="de-DE" dirty="0"/>
              <a:t>Stellen Sie zum Beispiel folgende Fragen:</a:t>
            </a:r>
          </a:p>
          <a:p>
            <a:r>
              <a:rPr lang="de-DE" dirty="0"/>
              <a:t>Warum gibt Ihnen das Energie?</a:t>
            </a:r>
          </a:p>
          <a:p>
            <a:r>
              <a:rPr lang="de-DE" dirty="0"/>
              <a:t>Was passiert, wenn Sie das häufiger tun können?</a:t>
            </a:r>
          </a:p>
          <a:p>
            <a:r>
              <a:rPr lang="de-DE" dirty="0"/>
              <a:t>Wie trägt das zu </a:t>
            </a:r>
            <a:r>
              <a:rPr lang="de-DE" b="0" dirty="0"/>
              <a:t>sicherem Arbeiten </a:t>
            </a:r>
            <a:r>
              <a:rPr lang="de-DE" dirty="0"/>
              <a:t>und </a:t>
            </a:r>
            <a:r>
              <a:rPr lang="de-DE" b="0" dirty="0"/>
              <a:t>guten Arbeitsergebnissen </a:t>
            </a:r>
            <a:r>
              <a:rPr lang="de-DE" dirty="0"/>
              <a:t>bei?</a:t>
            </a:r>
          </a:p>
          <a:p>
            <a:pPr algn="l" rtl="0" eaLnBrk="1" hangingPunct="1"/>
            <a:endParaRPr lang="de" altLang="nl-NL" dirty="0">
              <a:latin typeface="Times New Roman" panose="02020603050405020304" pitchFamily="18" charset="0"/>
              <a:ea typeface="ＭＳ Ｐゴシック" panose="020B0600070205080204" pitchFamily="34" charset="-128"/>
            </a:endParaRPr>
          </a:p>
        </p:txBody>
      </p:sp>
      <p:sp>
        <p:nvSpPr>
          <p:cNvPr id="4" name="Tijdelijke aanduiding voor dianummer 3">
            <a:extLst>
              <a:ext uri="{FF2B5EF4-FFF2-40B4-BE49-F238E27FC236}">
                <a16:creationId xmlns:a16="http://schemas.microsoft.com/office/drawing/2014/main" id="{9F3129FD-BF1E-88E0-1CAF-1A4CE7A1BA31}"/>
              </a:ext>
            </a:extLst>
          </p:cNvPr>
          <p:cNvSpPr>
            <a:spLocks noGrp="1"/>
          </p:cNvSpPr>
          <p:nvPr>
            <p:ph type="sldNum" sz="quarter" idx="5"/>
          </p:nvPr>
        </p:nvSpPr>
        <p:spPr/>
        <p:txBody>
          <a:bodyPr/>
          <a:lstStyle/>
          <a:p>
            <a:pPr algn="l" rtl="0"/>
            <a:fld id="{9C29DBC2-9E02-5E40-AB1B-E3E16E5FC60E}" type="slidenum">
              <a:rPr/>
              <a:t>9</a:t>
            </a:fld>
            <a:endParaRPr lang="de"/>
          </a:p>
        </p:txBody>
      </p:sp>
    </p:spTree>
    <p:extLst>
      <p:ext uri="{BB962C8B-B14F-4D97-AF65-F5344CB8AC3E}">
        <p14:creationId xmlns:p14="http://schemas.microsoft.com/office/powerpoint/2010/main" val="1316012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6903CF-E40F-AD8D-F38D-5612A9EA35BE}"/>
              </a:ext>
            </a:extLst>
          </p:cNvPr>
          <p:cNvSpPr>
            <a:spLocks noGrp="1"/>
          </p:cNvSpPr>
          <p:nvPr>
            <p:ph type="ctrTitle"/>
          </p:nvPr>
        </p:nvSpPr>
        <p:spPr>
          <a:xfrm>
            <a:off x="848139" y="847493"/>
            <a:ext cx="10505661" cy="1299359"/>
          </a:xfrm>
        </p:spPr>
        <p:txBody>
          <a:bodyPr anchor="t" anchorCtr="0">
            <a:normAutofit/>
          </a:bodyPr>
          <a:lstStyle>
            <a:lvl1pPr algn="ctr">
              <a:defRPr sz="3000"/>
            </a:lvl1pPr>
          </a:lstStyle>
          <a:p>
            <a:r>
              <a:rPr lang="nl-NL" dirty="0"/>
              <a:t>Klik om stijl te bewerken</a:t>
            </a:r>
          </a:p>
        </p:txBody>
      </p:sp>
      <p:sp>
        <p:nvSpPr>
          <p:cNvPr id="3" name="Ondertitel 2">
            <a:extLst>
              <a:ext uri="{FF2B5EF4-FFF2-40B4-BE49-F238E27FC236}">
                <a16:creationId xmlns:a16="http://schemas.microsoft.com/office/drawing/2014/main" id="{8B0F0C89-A1BE-A078-D52C-0FC23138D0A9}"/>
              </a:ext>
            </a:extLst>
          </p:cNvPr>
          <p:cNvSpPr>
            <a:spLocks noGrp="1"/>
          </p:cNvSpPr>
          <p:nvPr>
            <p:ph type="subTitle" idx="1"/>
          </p:nvPr>
        </p:nvSpPr>
        <p:spPr>
          <a:xfrm>
            <a:off x="848139" y="2398642"/>
            <a:ext cx="10505661" cy="3684105"/>
          </a:xfrm>
        </p:spPr>
        <p:txBody>
          <a:bodyPr>
            <a:normAutofit/>
          </a:bodyP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20271333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B91C9693-1A60-0B2A-0F83-6A7D08E99523}"/>
              </a:ext>
            </a:extLst>
          </p:cNvPr>
          <p:cNvSpPr>
            <a:spLocks noGrp="1"/>
          </p:cNvSpPr>
          <p:nvPr>
            <p:ph type="title"/>
          </p:nvPr>
        </p:nvSpPr>
        <p:spPr>
          <a:xfrm>
            <a:off x="838200" y="599607"/>
            <a:ext cx="10515600" cy="1091081"/>
          </a:xfrm>
        </p:spPr>
        <p:txBody>
          <a:bodyPr/>
          <a:lstStyle/>
          <a:p>
            <a:r>
              <a:rPr lang="nl-NL" dirty="0"/>
              <a:t>Klik om stijl te bewerken</a:t>
            </a:r>
          </a:p>
        </p:txBody>
      </p:sp>
      <p:sp>
        <p:nvSpPr>
          <p:cNvPr id="8" name="Tijdelijke aanduiding voor inhoud 2">
            <a:extLst>
              <a:ext uri="{FF2B5EF4-FFF2-40B4-BE49-F238E27FC236}">
                <a16:creationId xmlns:a16="http://schemas.microsoft.com/office/drawing/2014/main" id="{F68A5BC4-7A99-104E-7E0F-DC6CC68E1544}"/>
              </a:ext>
            </a:extLst>
          </p:cNvPr>
          <p:cNvSpPr>
            <a:spLocks noGrp="1"/>
          </p:cNvSpPr>
          <p:nvPr>
            <p:ph idx="1"/>
          </p:nvPr>
        </p:nvSpPr>
        <p:spPr>
          <a:xfrm>
            <a:off x="838200" y="1825625"/>
            <a:ext cx="10515600" cy="4351338"/>
          </a:xfrm>
        </p:spPr>
        <p:txBody>
          <a:body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742699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88C4EF-3CEA-C838-6F44-68CD095B61CA}"/>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49C6FB7-DEEE-875C-FDA6-ADA64BFF0CFE}"/>
              </a:ext>
            </a:extLst>
          </p:cNvPr>
          <p:cNvSpPr>
            <a:spLocks noGrp="1"/>
          </p:cNvSpPr>
          <p:nvPr>
            <p:ph sz="half" idx="1"/>
          </p:nvPr>
        </p:nvSpPr>
        <p:spPr>
          <a:xfrm>
            <a:off x="838200" y="1825625"/>
            <a:ext cx="5181600" cy="4351338"/>
          </a:xfrm>
          <a:prstGeom prst="rect">
            <a:avLst/>
          </a:prstGeom>
        </p:spPr>
        <p:txBody>
          <a:bodyPr/>
          <a:lstStyle/>
          <a:p>
            <a:pPr lvl="0"/>
            <a:r>
              <a:rPr lang="nl-NL" dirty="0"/>
              <a:t>Klikken om de tekststijl van het model te bewerken</a:t>
            </a:r>
          </a:p>
          <a:p>
            <a:pPr lvl="1"/>
            <a:r>
              <a:rPr lang="nl-NL" dirty="0"/>
              <a:t>Tweede niveau</a:t>
            </a:r>
          </a:p>
          <a:p>
            <a:pPr lvl="2"/>
            <a:r>
              <a:rPr lang="nl-NL" dirty="0"/>
              <a:t>Derde niveau</a:t>
            </a:r>
          </a:p>
        </p:txBody>
      </p:sp>
      <p:sp>
        <p:nvSpPr>
          <p:cNvPr id="4" name="Tijdelijke aanduiding voor inhoud 3">
            <a:extLst>
              <a:ext uri="{FF2B5EF4-FFF2-40B4-BE49-F238E27FC236}">
                <a16:creationId xmlns:a16="http://schemas.microsoft.com/office/drawing/2014/main" id="{7CBB6650-7867-1884-C58F-5D51317A080F}"/>
              </a:ext>
            </a:extLst>
          </p:cNvPr>
          <p:cNvSpPr>
            <a:spLocks noGrp="1"/>
          </p:cNvSpPr>
          <p:nvPr>
            <p:ph sz="half" idx="2"/>
          </p:nvPr>
        </p:nvSpPr>
        <p:spPr>
          <a:xfrm>
            <a:off x="6172200" y="1825625"/>
            <a:ext cx="5181600" cy="4351338"/>
          </a:xfrm>
          <a:prstGeom prst="rect">
            <a:avLst/>
          </a:prstGeom>
        </p:spPr>
        <p:txBody>
          <a:body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1199294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B451A9-07CC-6BBF-2A47-1C276EED1044}"/>
              </a:ext>
            </a:extLst>
          </p:cNvPr>
          <p:cNvSpPr>
            <a:spLocks noGrp="1"/>
          </p:cNvSpPr>
          <p:nvPr>
            <p:ph type="title"/>
          </p:nvPr>
        </p:nvSpPr>
        <p:spPr>
          <a:xfrm>
            <a:off x="839788" y="365125"/>
            <a:ext cx="10515600" cy="1325563"/>
          </a:xfrm>
          <a:prstGeom prst="rect">
            <a:avLst/>
          </a:prstGeo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FBB2B48-C3D3-4054-97F2-C1D493EE0DC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3E49832-8819-19FB-CDF7-908B142FB597}"/>
              </a:ext>
            </a:extLst>
          </p:cNvPr>
          <p:cNvSpPr>
            <a:spLocks noGrp="1"/>
          </p:cNvSpPr>
          <p:nvPr>
            <p:ph sz="half" idx="2"/>
          </p:nvPr>
        </p:nvSpPr>
        <p:spPr>
          <a:xfrm>
            <a:off x="839788" y="2505075"/>
            <a:ext cx="5157787" cy="3684588"/>
          </a:xfrm>
          <a:prstGeom prst="rect">
            <a:avLst/>
          </a:prstGeom>
        </p:spPr>
        <p:txBody>
          <a:bodyPr/>
          <a:lstStyle/>
          <a:p>
            <a:pPr lvl="0"/>
            <a:r>
              <a:rPr lang="nl-NL" dirty="0"/>
              <a:t>Klikken om de tekststijl van het model te bewerken</a:t>
            </a:r>
          </a:p>
          <a:p>
            <a:pPr lvl="1"/>
            <a:r>
              <a:rPr lang="nl-NL" dirty="0"/>
              <a:t>Tweede niveau</a:t>
            </a:r>
          </a:p>
          <a:p>
            <a:pPr lvl="2"/>
            <a:r>
              <a:rPr lang="nl-NL" dirty="0"/>
              <a:t>Derde niveau</a:t>
            </a:r>
          </a:p>
        </p:txBody>
      </p:sp>
      <p:sp>
        <p:nvSpPr>
          <p:cNvPr id="5" name="Tijdelijke aanduiding voor tekst 4">
            <a:extLst>
              <a:ext uri="{FF2B5EF4-FFF2-40B4-BE49-F238E27FC236}">
                <a16:creationId xmlns:a16="http://schemas.microsoft.com/office/drawing/2014/main" id="{CC18C054-D653-D09E-E0DB-2D87E08E306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BA075E0-4CD1-913F-BE4C-17C8BF485AE6}"/>
              </a:ext>
            </a:extLst>
          </p:cNvPr>
          <p:cNvSpPr>
            <a:spLocks noGrp="1"/>
          </p:cNvSpPr>
          <p:nvPr>
            <p:ph sz="quarter" idx="4"/>
          </p:nvPr>
        </p:nvSpPr>
        <p:spPr>
          <a:xfrm>
            <a:off x="6172200" y="2505075"/>
            <a:ext cx="5183188" cy="3684588"/>
          </a:xfrm>
          <a:prstGeom prst="rect">
            <a:avLst/>
          </a:prstGeom>
        </p:spPr>
        <p:txBody>
          <a:body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502057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1905D1-8E13-AED7-B56C-58535B26EA6D}"/>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Tree>
    <p:extLst>
      <p:ext uri="{BB962C8B-B14F-4D97-AF65-F5344CB8AC3E}">
        <p14:creationId xmlns:p14="http://schemas.microsoft.com/office/powerpoint/2010/main" val="393150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3448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FDF9BF-2558-C5E6-655F-516C8D7B61C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101C790-0038-FF56-01FF-6AE15CA8FC1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B09D524-74EE-DFBF-2FF7-3C036F7B016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2084868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00FCEA-199A-AD5B-B031-B96F57D313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CBFB1CB-BD1E-2D76-1DAD-C28075CE68D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9A1B883-5725-932E-CE70-6C000E3C1E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2462577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D2109990-4A5C-A623-CCAD-3E3FAED84891}"/>
              </a:ext>
            </a:extLst>
          </p:cNvPr>
          <p:cNvSpPr>
            <a:spLocks noGrp="1"/>
          </p:cNvSpPr>
          <p:nvPr>
            <p:ph type="ctrTitle"/>
          </p:nvPr>
        </p:nvSpPr>
        <p:spPr>
          <a:xfrm>
            <a:off x="848139" y="847493"/>
            <a:ext cx="10505661" cy="1299359"/>
          </a:xfrm>
        </p:spPr>
        <p:txBody>
          <a:bodyPr anchor="t" anchorCtr="0">
            <a:normAutofit/>
          </a:bodyPr>
          <a:lstStyle>
            <a:lvl1pPr algn="ctr">
              <a:defRPr sz="3000"/>
            </a:lvl1pPr>
          </a:lstStyle>
          <a:p>
            <a:r>
              <a:rPr lang="nl-NL" dirty="0"/>
              <a:t>Klik om stijl te bewerken</a:t>
            </a:r>
          </a:p>
        </p:txBody>
      </p:sp>
      <p:sp>
        <p:nvSpPr>
          <p:cNvPr id="8" name="Ondertitel 2">
            <a:extLst>
              <a:ext uri="{FF2B5EF4-FFF2-40B4-BE49-F238E27FC236}">
                <a16:creationId xmlns:a16="http://schemas.microsoft.com/office/drawing/2014/main" id="{A8848FA7-3ED5-B7AA-887B-76F7B1B1FB2B}"/>
              </a:ext>
            </a:extLst>
          </p:cNvPr>
          <p:cNvSpPr>
            <a:spLocks noGrp="1"/>
          </p:cNvSpPr>
          <p:nvPr>
            <p:ph type="subTitle" idx="1"/>
          </p:nvPr>
        </p:nvSpPr>
        <p:spPr>
          <a:xfrm>
            <a:off x="848139" y="2398642"/>
            <a:ext cx="10505661" cy="3684105"/>
          </a:xfrm>
        </p:spPr>
        <p:txBody>
          <a:bodyPr>
            <a:normAutofit/>
          </a:bodyP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13977045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B91C9693-1A60-0B2A-0F83-6A7D08E99523}"/>
              </a:ext>
            </a:extLst>
          </p:cNvPr>
          <p:cNvSpPr>
            <a:spLocks noGrp="1"/>
          </p:cNvSpPr>
          <p:nvPr>
            <p:ph type="title"/>
          </p:nvPr>
        </p:nvSpPr>
        <p:spPr>
          <a:xfrm>
            <a:off x="838200" y="599607"/>
            <a:ext cx="10515600" cy="1091081"/>
          </a:xfrm>
        </p:spPr>
        <p:txBody>
          <a:bodyPr/>
          <a:lstStyle/>
          <a:p>
            <a:r>
              <a:rPr lang="nl-NL" dirty="0"/>
              <a:t>Klik om stijl te bewerken</a:t>
            </a:r>
          </a:p>
        </p:txBody>
      </p:sp>
      <p:sp>
        <p:nvSpPr>
          <p:cNvPr id="8" name="Tijdelijke aanduiding voor inhoud 2">
            <a:extLst>
              <a:ext uri="{FF2B5EF4-FFF2-40B4-BE49-F238E27FC236}">
                <a16:creationId xmlns:a16="http://schemas.microsoft.com/office/drawing/2014/main" id="{F68A5BC4-7A99-104E-7E0F-DC6CC68E1544}"/>
              </a:ext>
            </a:extLst>
          </p:cNvPr>
          <p:cNvSpPr>
            <a:spLocks noGrp="1"/>
          </p:cNvSpPr>
          <p:nvPr>
            <p:ph idx="1"/>
          </p:nvPr>
        </p:nvSpPr>
        <p:spPr>
          <a:xfrm>
            <a:off x="838200" y="1825625"/>
            <a:ext cx="10515600" cy="4351338"/>
          </a:xfrm>
        </p:spPr>
        <p:txBody>
          <a:body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1883034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88C4EF-3CEA-C838-6F44-68CD095B61CA}"/>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49C6FB7-DEEE-875C-FDA6-ADA64BFF0CFE}"/>
              </a:ext>
            </a:extLst>
          </p:cNvPr>
          <p:cNvSpPr>
            <a:spLocks noGrp="1"/>
          </p:cNvSpPr>
          <p:nvPr>
            <p:ph sz="half" idx="1"/>
          </p:nvPr>
        </p:nvSpPr>
        <p:spPr>
          <a:xfrm>
            <a:off x="838200" y="1825625"/>
            <a:ext cx="5181600" cy="4351338"/>
          </a:xfrm>
          <a:prstGeom prst="rect">
            <a:avLst/>
          </a:prstGeom>
        </p:spPr>
        <p:txBody>
          <a:bodyPr/>
          <a:lstStyle/>
          <a:p>
            <a:pPr lvl="0"/>
            <a:r>
              <a:rPr lang="nl-NL" dirty="0"/>
              <a:t>Klikken om de tekststijl van het model te bewerken</a:t>
            </a:r>
          </a:p>
          <a:p>
            <a:pPr lvl="1"/>
            <a:r>
              <a:rPr lang="nl-NL" dirty="0"/>
              <a:t>Tweede niveau</a:t>
            </a:r>
          </a:p>
          <a:p>
            <a:pPr lvl="2"/>
            <a:r>
              <a:rPr lang="nl-NL" dirty="0"/>
              <a:t>Derde niveau</a:t>
            </a:r>
          </a:p>
        </p:txBody>
      </p:sp>
      <p:sp>
        <p:nvSpPr>
          <p:cNvPr id="4" name="Tijdelijke aanduiding voor inhoud 3">
            <a:extLst>
              <a:ext uri="{FF2B5EF4-FFF2-40B4-BE49-F238E27FC236}">
                <a16:creationId xmlns:a16="http://schemas.microsoft.com/office/drawing/2014/main" id="{7CBB6650-7867-1884-C58F-5D51317A080F}"/>
              </a:ext>
            </a:extLst>
          </p:cNvPr>
          <p:cNvSpPr>
            <a:spLocks noGrp="1"/>
          </p:cNvSpPr>
          <p:nvPr>
            <p:ph sz="half" idx="2"/>
          </p:nvPr>
        </p:nvSpPr>
        <p:spPr>
          <a:xfrm>
            <a:off x="6172200" y="1825625"/>
            <a:ext cx="5181600" cy="4351338"/>
          </a:xfrm>
          <a:prstGeom prst="rect">
            <a:avLst/>
          </a:prstGeom>
        </p:spPr>
        <p:txBody>
          <a:body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146809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6C9FE9-8AEB-CF6C-83D7-DF4E903598AE}"/>
              </a:ext>
            </a:extLst>
          </p:cNvPr>
          <p:cNvSpPr>
            <a:spLocks noGrp="1"/>
          </p:cNvSpPr>
          <p:nvPr>
            <p:ph type="title"/>
          </p:nvPr>
        </p:nvSpPr>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D5C62901-FF00-CD34-E0F0-95D37F8BFF1F}"/>
              </a:ext>
            </a:extLst>
          </p:cNvPr>
          <p:cNvSpPr>
            <a:spLocks noGrp="1"/>
          </p:cNvSpPr>
          <p:nvPr>
            <p:ph idx="1"/>
          </p:nvPr>
        </p:nvSpPr>
        <p:spPr/>
        <p:txBody>
          <a:body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1014119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B451A9-07CC-6BBF-2A47-1C276EED1044}"/>
              </a:ext>
            </a:extLst>
          </p:cNvPr>
          <p:cNvSpPr>
            <a:spLocks noGrp="1"/>
          </p:cNvSpPr>
          <p:nvPr>
            <p:ph type="title"/>
          </p:nvPr>
        </p:nvSpPr>
        <p:spPr>
          <a:xfrm>
            <a:off x="839788" y="365125"/>
            <a:ext cx="10515600" cy="1325563"/>
          </a:xfrm>
          <a:prstGeom prst="rect">
            <a:avLst/>
          </a:prstGeo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FBB2B48-C3D3-4054-97F2-C1D493EE0DC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3E49832-8819-19FB-CDF7-908B142FB597}"/>
              </a:ext>
            </a:extLst>
          </p:cNvPr>
          <p:cNvSpPr>
            <a:spLocks noGrp="1"/>
          </p:cNvSpPr>
          <p:nvPr>
            <p:ph sz="half" idx="2"/>
          </p:nvPr>
        </p:nvSpPr>
        <p:spPr>
          <a:xfrm>
            <a:off x="839788" y="2505075"/>
            <a:ext cx="5157787" cy="3684588"/>
          </a:xfrm>
          <a:prstGeom prst="rect">
            <a:avLst/>
          </a:prstGeom>
        </p:spPr>
        <p:txBody>
          <a:bodyPr/>
          <a:lstStyle/>
          <a:p>
            <a:pPr lvl="0"/>
            <a:r>
              <a:rPr lang="nl-NL" dirty="0"/>
              <a:t>Klikken om de tekststijl van het model te bewerken</a:t>
            </a:r>
          </a:p>
          <a:p>
            <a:pPr lvl="1"/>
            <a:r>
              <a:rPr lang="nl-NL" dirty="0"/>
              <a:t>Tweede niveau</a:t>
            </a:r>
          </a:p>
          <a:p>
            <a:pPr lvl="2"/>
            <a:r>
              <a:rPr lang="nl-NL" dirty="0"/>
              <a:t>Derde niveau</a:t>
            </a:r>
          </a:p>
        </p:txBody>
      </p:sp>
      <p:sp>
        <p:nvSpPr>
          <p:cNvPr id="5" name="Tijdelijke aanduiding voor tekst 4">
            <a:extLst>
              <a:ext uri="{FF2B5EF4-FFF2-40B4-BE49-F238E27FC236}">
                <a16:creationId xmlns:a16="http://schemas.microsoft.com/office/drawing/2014/main" id="{CC18C054-D653-D09E-E0DB-2D87E08E306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BA075E0-4CD1-913F-BE4C-17C8BF485AE6}"/>
              </a:ext>
            </a:extLst>
          </p:cNvPr>
          <p:cNvSpPr>
            <a:spLocks noGrp="1"/>
          </p:cNvSpPr>
          <p:nvPr>
            <p:ph sz="quarter" idx="4"/>
          </p:nvPr>
        </p:nvSpPr>
        <p:spPr>
          <a:xfrm>
            <a:off x="6172200" y="2505075"/>
            <a:ext cx="5183188" cy="3684588"/>
          </a:xfrm>
          <a:prstGeom prst="rect">
            <a:avLst/>
          </a:prstGeom>
        </p:spPr>
        <p:txBody>
          <a:body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3748278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1905D1-8E13-AED7-B56C-58535B26EA6D}"/>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Tree>
    <p:extLst>
      <p:ext uri="{BB962C8B-B14F-4D97-AF65-F5344CB8AC3E}">
        <p14:creationId xmlns:p14="http://schemas.microsoft.com/office/powerpoint/2010/main" val="1536274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5597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FDF9BF-2558-C5E6-655F-516C8D7B61C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101C790-0038-FF56-01FF-6AE15CA8FC1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B09D524-74EE-DFBF-2FF7-3C036F7B016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30525044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00FCEA-199A-AD5B-B031-B96F57D313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CBFB1CB-BD1E-2D76-1DAD-C28075CE68D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9A1B883-5725-932E-CE70-6C000E3C1E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25265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C88C6D-6C2C-D49C-FAF0-A2AF0322E86D}"/>
              </a:ext>
            </a:extLst>
          </p:cNvPr>
          <p:cNvSpPr>
            <a:spLocks noGrp="1"/>
          </p:cNvSpPr>
          <p:nvPr>
            <p:ph type="title"/>
          </p:nvPr>
        </p:nvSpPr>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68A0DD0E-58D0-54DC-C29E-8F2E6DE8F0F2}"/>
              </a:ext>
            </a:extLst>
          </p:cNvPr>
          <p:cNvSpPr>
            <a:spLocks noGrp="1"/>
          </p:cNvSpPr>
          <p:nvPr>
            <p:ph sz="half" idx="1"/>
          </p:nvPr>
        </p:nvSpPr>
        <p:spPr>
          <a:xfrm>
            <a:off x="838200" y="1825625"/>
            <a:ext cx="5181600" cy="4351338"/>
          </a:xfrm>
        </p:spPr>
        <p:txBody>
          <a:bodyPr/>
          <a:lstStyle/>
          <a:p>
            <a:pPr lvl="0"/>
            <a:r>
              <a:rPr lang="nl-NL" dirty="0"/>
              <a:t>Klikken om de tekststijl van het model te bewerken</a:t>
            </a:r>
          </a:p>
          <a:p>
            <a:pPr lvl="1"/>
            <a:r>
              <a:rPr lang="nl-NL" dirty="0"/>
              <a:t>Tweede niveau</a:t>
            </a:r>
          </a:p>
          <a:p>
            <a:pPr lvl="2"/>
            <a:r>
              <a:rPr lang="nl-NL" dirty="0"/>
              <a:t>Derde niveau</a:t>
            </a:r>
          </a:p>
        </p:txBody>
      </p:sp>
      <p:sp>
        <p:nvSpPr>
          <p:cNvPr id="4" name="Tijdelijke aanduiding voor inhoud 3">
            <a:extLst>
              <a:ext uri="{FF2B5EF4-FFF2-40B4-BE49-F238E27FC236}">
                <a16:creationId xmlns:a16="http://schemas.microsoft.com/office/drawing/2014/main" id="{093C59C1-87C1-6413-A1E2-18BD1C38A208}"/>
              </a:ext>
            </a:extLst>
          </p:cNvPr>
          <p:cNvSpPr>
            <a:spLocks noGrp="1"/>
          </p:cNvSpPr>
          <p:nvPr>
            <p:ph sz="half" idx="2"/>
          </p:nvPr>
        </p:nvSpPr>
        <p:spPr>
          <a:xfrm>
            <a:off x="6172200" y="1825625"/>
            <a:ext cx="5181600" cy="4351338"/>
          </a:xfrm>
        </p:spPr>
        <p:txBody>
          <a:body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403816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D84C65-8B7C-D016-31F8-BBD1B58FCEA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86E5838-03B0-09BA-56AE-AC24D76B7B0B}"/>
              </a:ext>
            </a:extLst>
          </p:cNvPr>
          <p:cNvSpPr>
            <a:spLocks noGrp="1"/>
          </p:cNvSpPr>
          <p:nvPr>
            <p:ph type="body" idx="1"/>
          </p:nvPr>
        </p:nvSpPr>
        <p:spPr>
          <a:xfrm>
            <a:off x="839788" y="1681163"/>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het model te bewerken</a:t>
            </a:r>
          </a:p>
        </p:txBody>
      </p:sp>
      <p:sp>
        <p:nvSpPr>
          <p:cNvPr id="4" name="Tijdelijke aanduiding voor inhoud 3">
            <a:extLst>
              <a:ext uri="{FF2B5EF4-FFF2-40B4-BE49-F238E27FC236}">
                <a16:creationId xmlns:a16="http://schemas.microsoft.com/office/drawing/2014/main" id="{51874D1F-CC25-10E7-81E0-E10D5F16D7D2}"/>
              </a:ext>
            </a:extLst>
          </p:cNvPr>
          <p:cNvSpPr>
            <a:spLocks noGrp="1"/>
          </p:cNvSpPr>
          <p:nvPr>
            <p:ph sz="half" idx="2"/>
          </p:nvPr>
        </p:nvSpPr>
        <p:spPr>
          <a:xfrm>
            <a:off x="839788" y="2505075"/>
            <a:ext cx="5157787" cy="3684588"/>
          </a:xfrm>
        </p:spPr>
        <p:txBody>
          <a:bodyPr/>
          <a:lstStyle/>
          <a:p>
            <a:pPr lvl="0"/>
            <a:r>
              <a:rPr lang="nl-NL" dirty="0"/>
              <a:t>Klikken om de tekststijl van het model te bewerken</a:t>
            </a:r>
          </a:p>
          <a:p>
            <a:pPr lvl="1"/>
            <a:r>
              <a:rPr lang="nl-NL" dirty="0"/>
              <a:t>Tweede niveau</a:t>
            </a:r>
          </a:p>
          <a:p>
            <a:pPr lvl="2"/>
            <a:r>
              <a:rPr lang="nl-NL" dirty="0"/>
              <a:t>Derde niveau</a:t>
            </a:r>
          </a:p>
        </p:txBody>
      </p:sp>
      <p:sp>
        <p:nvSpPr>
          <p:cNvPr id="5" name="Tijdelijke aanduiding voor tekst 4">
            <a:extLst>
              <a:ext uri="{FF2B5EF4-FFF2-40B4-BE49-F238E27FC236}">
                <a16:creationId xmlns:a16="http://schemas.microsoft.com/office/drawing/2014/main" id="{C34B8AA2-FFA9-296A-8EEE-43019FA8F0EB}"/>
              </a:ext>
            </a:extLst>
          </p:cNvPr>
          <p:cNvSpPr>
            <a:spLocks noGrp="1"/>
          </p:cNvSpPr>
          <p:nvPr>
            <p:ph type="body" sz="quarter" idx="3"/>
          </p:nvPr>
        </p:nvSpPr>
        <p:spPr>
          <a:xfrm>
            <a:off x="6172200"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het model te bewerken</a:t>
            </a:r>
          </a:p>
        </p:txBody>
      </p:sp>
      <p:sp>
        <p:nvSpPr>
          <p:cNvPr id="6" name="Tijdelijke aanduiding voor inhoud 5">
            <a:extLst>
              <a:ext uri="{FF2B5EF4-FFF2-40B4-BE49-F238E27FC236}">
                <a16:creationId xmlns:a16="http://schemas.microsoft.com/office/drawing/2014/main" id="{06C3EEE7-4C50-B91A-3D31-247759EFA5EF}"/>
              </a:ext>
            </a:extLst>
          </p:cNvPr>
          <p:cNvSpPr>
            <a:spLocks noGrp="1"/>
          </p:cNvSpPr>
          <p:nvPr>
            <p:ph sz="quarter" idx="4"/>
          </p:nvPr>
        </p:nvSpPr>
        <p:spPr>
          <a:xfrm>
            <a:off x="6172200" y="2505075"/>
            <a:ext cx="5183188" cy="3684588"/>
          </a:xfrm>
        </p:spPr>
        <p:txBody>
          <a:body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2728198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83B295-4B93-27DD-7A5F-4649780BA231}"/>
              </a:ext>
            </a:extLst>
          </p:cNvPr>
          <p:cNvSpPr>
            <a:spLocks noGrp="1"/>
          </p:cNvSpPr>
          <p:nvPr>
            <p:ph type="title"/>
          </p:nvPr>
        </p:nvSpPr>
        <p:spPr>
          <a:xfrm>
            <a:off x="838200" y="599608"/>
            <a:ext cx="10515600" cy="906904"/>
          </a:xfrm>
        </p:spPr>
        <p:txBody>
          <a:bodyPr/>
          <a:lstStyle/>
          <a:p>
            <a:r>
              <a:rPr lang="nl-NL" dirty="0"/>
              <a:t>Klik om stijl te bewerken</a:t>
            </a:r>
          </a:p>
        </p:txBody>
      </p:sp>
    </p:spTree>
    <p:extLst>
      <p:ext uri="{BB962C8B-B14F-4D97-AF65-F5344CB8AC3E}">
        <p14:creationId xmlns:p14="http://schemas.microsoft.com/office/powerpoint/2010/main" val="1715464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482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1AFC75-0219-2F44-E0BF-A49B68C3AC2A}"/>
              </a:ext>
            </a:extLst>
          </p:cNvPr>
          <p:cNvSpPr>
            <a:spLocks noGrp="1"/>
          </p:cNvSpPr>
          <p:nvPr>
            <p:ph type="title"/>
          </p:nvPr>
        </p:nvSpPr>
        <p:spPr>
          <a:xfrm>
            <a:off x="839788" y="987424"/>
            <a:ext cx="3932237" cy="1069975"/>
          </a:xfrm>
        </p:spPr>
        <p:txBody>
          <a:bodyPr anchor="t" anchorCtr="0">
            <a:normAutofit/>
          </a:bodyPr>
          <a:lstStyle>
            <a:lvl1pPr>
              <a:defRPr sz="3000"/>
            </a:lvl1pPr>
          </a:lstStyle>
          <a:p>
            <a:r>
              <a:rPr lang="nl-NL" dirty="0"/>
              <a:t>Klik om stijl te bewerken</a:t>
            </a:r>
          </a:p>
        </p:txBody>
      </p:sp>
      <p:sp>
        <p:nvSpPr>
          <p:cNvPr id="3" name="Tijdelijke aanduiding voor inhoud 2">
            <a:extLst>
              <a:ext uri="{FF2B5EF4-FFF2-40B4-BE49-F238E27FC236}">
                <a16:creationId xmlns:a16="http://schemas.microsoft.com/office/drawing/2014/main" id="{4B2704AC-6C53-DD61-08CC-4329C24E9A7F}"/>
              </a:ext>
            </a:extLst>
          </p:cNvPr>
          <p:cNvSpPr>
            <a:spLocks noGrp="1"/>
          </p:cNvSpPr>
          <p:nvPr>
            <p:ph idx="1"/>
          </p:nvPr>
        </p:nvSpPr>
        <p:spPr>
          <a:xfrm>
            <a:off x="5183188" y="987425"/>
            <a:ext cx="6172200" cy="4873625"/>
          </a:xfrm>
        </p:spPr>
        <p:txBody>
          <a:bodyPr>
            <a:normAutofit/>
          </a:bodyPr>
          <a:lstStyle>
            <a:lvl1pPr>
              <a:defRPr sz="1400"/>
            </a:lvl1pPr>
            <a:lvl2pPr>
              <a:defRPr sz="1400"/>
            </a:lvl2pPr>
            <a:lvl3pPr>
              <a:defRPr sz="1400"/>
            </a:lvl3pPr>
            <a:lvl4pPr>
              <a:defRPr sz="2000"/>
            </a:lvl4pPr>
            <a:lvl5pPr>
              <a:defRPr sz="2000"/>
            </a:lvl5pPr>
            <a:lvl6pPr>
              <a:defRPr sz="2000"/>
            </a:lvl6pPr>
            <a:lvl7pPr>
              <a:defRPr sz="2000"/>
            </a:lvl7pPr>
            <a:lvl8pPr>
              <a:defRPr sz="2000"/>
            </a:lvl8pPr>
            <a:lvl9pPr>
              <a:defRPr sz="2000"/>
            </a:lvl9pPr>
          </a:lstStyle>
          <a:p>
            <a:pPr lvl="0"/>
            <a:r>
              <a:rPr lang="nl-NL" dirty="0"/>
              <a:t>Klikken om de tekststijl van het model te bewerken</a:t>
            </a:r>
          </a:p>
          <a:p>
            <a:pPr lvl="1"/>
            <a:r>
              <a:rPr lang="nl-NL" dirty="0"/>
              <a:t>Tweede niveau</a:t>
            </a:r>
          </a:p>
          <a:p>
            <a:pPr lvl="2"/>
            <a:r>
              <a:rPr lang="nl-NL" dirty="0"/>
              <a:t>Derde niveau</a:t>
            </a:r>
          </a:p>
        </p:txBody>
      </p:sp>
      <p:sp>
        <p:nvSpPr>
          <p:cNvPr id="4" name="Tijdelijke aanduiding voor tekst 3">
            <a:extLst>
              <a:ext uri="{FF2B5EF4-FFF2-40B4-BE49-F238E27FC236}">
                <a16:creationId xmlns:a16="http://schemas.microsoft.com/office/drawing/2014/main" id="{F79653E8-37E4-C7CF-91D7-656DC55D0160}"/>
              </a:ext>
            </a:extLst>
          </p:cNvPr>
          <p:cNvSpPr>
            <a:spLocks noGrp="1"/>
          </p:cNvSpPr>
          <p:nvPr>
            <p:ph type="body" sz="half" idx="2"/>
          </p:nvPr>
        </p:nvSpPr>
        <p:spPr>
          <a:xfrm>
            <a:off x="839788" y="2241030"/>
            <a:ext cx="3932237" cy="362795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Tree>
    <p:extLst>
      <p:ext uri="{BB962C8B-B14F-4D97-AF65-F5344CB8AC3E}">
        <p14:creationId xmlns:p14="http://schemas.microsoft.com/office/powerpoint/2010/main" val="3809370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B08A3BAC-1495-8167-5DEE-1B810287D9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8" name="Titel 1">
            <a:extLst>
              <a:ext uri="{FF2B5EF4-FFF2-40B4-BE49-F238E27FC236}">
                <a16:creationId xmlns:a16="http://schemas.microsoft.com/office/drawing/2014/main" id="{7A551EE5-4177-89A1-04CB-E4EB9F7C559E}"/>
              </a:ext>
            </a:extLst>
          </p:cNvPr>
          <p:cNvSpPr>
            <a:spLocks noGrp="1"/>
          </p:cNvSpPr>
          <p:nvPr>
            <p:ph type="title"/>
          </p:nvPr>
        </p:nvSpPr>
        <p:spPr>
          <a:xfrm>
            <a:off x="839788" y="987424"/>
            <a:ext cx="3932237" cy="1069975"/>
          </a:xfrm>
        </p:spPr>
        <p:txBody>
          <a:bodyPr anchor="t" anchorCtr="0">
            <a:normAutofit/>
          </a:bodyPr>
          <a:lstStyle>
            <a:lvl1pPr>
              <a:defRPr sz="3000"/>
            </a:lvl1pPr>
          </a:lstStyle>
          <a:p>
            <a:r>
              <a:rPr lang="nl-NL" dirty="0"/>
              <a:t>Klik om stijl te bewerken</a:t>
            </a:r>
          </a:p>
        </p:txBody>
      </p:sp>
      <p:sp>
        <p:nvSpPr>
          <p:cNvPr id="9" name="Tijdelijke aanduiding voor tekst 3">
            <a:extLst>
              <a:ext uri="{FF2B5EF4-FFF2-40B4-BE49-F238E27FC236}">
                <a16:creationId xmlns:a16="http://schemas.microsoft.com/office/drawing/2014/main" id="{F548E75D-E2F0-7354-97E2-BD7A8A3730C4}"/>
              </a:ext>
            </a:extLst>
          </p:cNvPr>
          <p:cNvSpPr>
            <a:spLocks noGrp="1"/>
          </p:cNvSpPr>
          <p:nvPr>
            <p:ph type="body" sz="half" idx="2"/>
          </p:nvPr>
        </p:nvSpPr>
        <p:spPr>
          <a:xfrm>
            <a:off x="839788" y="2241030"/>
            <a:ext cx="3932237" cy="362795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Tree>
    <p:extLst>
      <p:ext uri="{BB962C8B-B14F-4D97-AF65-F5344CB8AC3E}">
        <p14:creationId xmlns:p14="http://schemas.microsoft.com/office/powerpoint/2010/main" val="1341403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D2109990-4A5C-A623-CCAD-3E3FAED84891}"/>
              </a:ext>
            </a:extLst>
          </p:cNvPr>
          <p:cNvSpPr>
            <a:spLocks noGrp="1"/>
          </p:cNvSpPr>
          <p:nvPr>
            <p:ph type="ctrTitle"/>
          </p:nvPr>
        </p:nvSpPr>
        <p:spPr>
          <a:xfrm>
            <a:off x="848139" y="847493"/>
            <a:ext cx="10505661" cy="1299359"/>
          </a:xfrm>
        </p:spPr>
        <p:txBody>
          <a:bodyPr anchor="t" anchorCtr="0">
            <a:normAutofit/>
          </a:bodyPr>
          <a:lstStyle>
            <a:lvl1pPr algn="ctr">
              <a:defRPr sz="3000"/>
            </a:lvl1pPr>
          </a:lstStyle>
          <a:p>
            <a:r>
              <a:rPr lang="nl-NL" dirty="0"/>
              <a:t>Klik om stijl te bewerken</a:t>
            </a:r>
          </a:p>
        </p:txBody>
      </p:sp>
      <p:sp>
        <p:nvSpPr>
          <p:cNvPr id="8" name="Ondertitel 2">
            <a:extLst>
              <a:ext uri="{FF2B5EF4-FFF2-40B4-BE49-F238E27FC236}">
                <a16:creationId xmlns:a16="http://schemas.microsoft.com/office/drawing/2014/main" id="{A8848FA7-3ED5-B7AA-887B-76F7B1B1FB2B}"/>
              </a:ext>
            </a:extLst>
          </p:cNvPr>
          <p:cNvSpPr>
            <a:spLocks noGrp="1"/>
          </p:cNvSpPr>
          <p:nvPr>
            <p:ph type="subTitle" idx="1"/>
          </p:nvPr>
        </p:nvSpPr>
        <p:spPr>
          <a:xfrm>
            <a:off x="848139" y="2398642"/>
            <a:ext cx="10505661" cy="3684105"/>
          </a:xfrm>
        </p:spPr>
        <p:txBody>
          <a:bodyPr>
            <a:normAutofit/>
          </a:bodyP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6364749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png"/><Relationship Id="rId5" Type="http://schemas.openxmlformats.org/officeDocument/2006/relationships/slideLayout" Target="../slideLayouts/slideLayout13.xml"/><Relationship Id="rId10" Type="http://schemas.openxmlformats.org/officeDocument/2006/relationships/image" Target="../media/image2.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2.pn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5C343283-DAB4-CD4E-B9A5-9033E036D787}"/>
              </a:ext>
            </a:extLst>
          </p:cNvPr>
          <p:cNvPicPr>
            <a:picLocks noChangeAspect="1"/>
          </p:cNvPicPr>
          <p:nvPr userDrawn="1"/>
        </p:nvPicPr>
        <p:blipFill>
          <a:blip r:embed="rId10"/>
          <a:stretch>
            <a:fillRect/>
          </a:stretch>
        </p:blipFill>
        <p:spPr>
          <a:xfrm flipH="1">
            <a:off x="0" y="6356350"/>
            <a:ext cx="8597348" cy="501650"/>
          </a:xfrm>
          <a:prstGeom prst="rect">
            <a:avLst/>
          </a:prstGeom>
        </p:spPr>
      </p:pic>
      <p:sp>
        <p:nvSpPr>
          <p:cNvPr id="2" name="Tijdelijke aanduiding voor titel 1">
            <a:extLst>
              <a:ext uri="{FF2B5EF4-FFF2-40B4-BE49-F238E27FC236}">
                <a16:creationId xmlns:a16="http://schemas.microsoft.com/office/drawing/2014/main" id="{35EBA499-CB8E-8757-6CE8-509E86DAB95F}"/>
              </a:ext>
            </a:extLst>
          </p:cNvPr>
          <p:cNvSpPr>
            <a:spLocks noGrp="1"/>
          </p:cNvSpPr>
          <p:nvPr>
            <p:ph type="title"/>
          </p:nvPr>
        </p:nvSpPr>
        <p:spPr>
          <a:xfrm>
            <a:off x="838200" y="599607"/>
            <a:ext cx="10515600" cy="1091081"/>
          </a:xfrm>
          <a:prstGeom prst="rect">
            <a:avLst/>
          </a:prstGeom>
        </p:spPr>
        <p:txBody>
          <a:bodyPr vert="horz" lIns="91440" tIns="45720" rIns="91440" bIns="45720" rtlCol="0" anchor="t" anchorCtr="0">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6253A547-C78D-7C22-67AB-F89665D807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p:txBody>
      </p:sp>
      <p:pic>
        <p:nvPicPr>
          <p:cNvPr id="13" name="Afbeelding 12" descr="Afbeelding met Lettertype, Graphics, grafische vormgeving, logo&#10;&#10;Automatisch gegenereerde beschrijving">
            <a:extLst>
              <a:ext uri="{FF2B5EF4-FFF2-40B4-BE49-F238E27FC236}">
                <a16:creationId xmlns:a16="http://schemas.microsoft.com/office/drawing/2014/main" id="{947DEBA7-211F-B70A-6896-42CE64A25612}"/>
              </a:ext>
            </a:extLst>
          </p:cNvPr>
          <p:cNvPicPr>
            <a:picLocks noChangeAspect="1"/>
          </p:cNvPicPr>
          <p:nvPr userDrawn="1"/>
        </p:nvPicPr>
        <p:blipFill>
          <a:blip r:embed="rId11"/>
          <a:stretch>
            <a:fillRect/>
          </a:stretch>
        </p:blipFill>
        <p:spPr>
          <a:xfrm>
            <a:off x="9485037" y="6232294"/>
            <a:ext cx="1868763" cy="535494"/>
          </a:xfrm>
          <a:prstGeom prst="rect">
            <a:avLst/>
          </a:prstGeom>
        </p:spPr>
      </p:pic>
      <p:pic>
        <p:nvPicPr>
          <p:cNvPr id="10" name="Afbeelding 9">
            <a:extLst>
              <a:ext uri="{FF2B5EF4-FFF2-40B4-BE49-F238E27FC236}">
                <a16:creationId xmlns:a16="http://schemas.microsoft.com/office/drawing/2014/main" id="{A77BF7DD-20FA-1880-7BD6-C0400D5FB3DF}"/>
              </a:ext>
            </a:extLst>
          </p:cNvPr>
          <p:cNvPicPr>
            <a:picLocks noChangeAspect="1"/>
          </p:cNvPicPr>
          <p:nvPr userDrawn="1"/>
        </p:nvPicPr>
        <p:blipFill>
          <a:blip r:embed="rId12"/>
          <a:stretch>
            <a:fillRect/>
          </a:stretch>
        </p:blipFill>
        <p:spPr>
          <a:xfrm>
            <a:off x="919371" y="6460672"/>
            <a:ext cx="6415708" cy="269917"/>
          </a:xfrm>
          <a:prstGeom prst="rect">
            <a:avLst/>
          </a:prstGeom>
        </p:spPr>
      </p:pic>
    </p:spTree>
    <p:extLst>
      <p:ext uri="{BB962C8B-B14F-4D97-AF65-F5344CB8AC3E}">
        <p14:creationId xmlns:p14="http://schemas.microsoft.com/office/powerpoint/2010/main" val="2631226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l" defTabSz="914400" rtl="0" eaLnBrk="1" latinLnBrk="0" hangingPunct="1">
        <a:lnSpc>
          <a:spcPct val="90000"/>
        </a:lnSpc>
        <a:spcBef>
          <a:spcPct val="0"/>
        </a:spcBef>
        <a:buNone/>
        <a:defRPr sz="3000" b="1" i="0" kern="1200" baseline="0">
          <a:solidFill>
            <a:srgbClr val="0086CD"/>
          </a:solidFill>
          <a:latin typeface="Arial" panose="020B0604020202020204"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Clr>
          <a:srgbClr val="E30613"/>
        </a:buClr>
        <a:buFont typeface="Arial" panose="020B0604020202020204" pitchFamily="34" charset="0"/>
        <a:buChar char="•"/>
        <a:defRPr sz="1400" b="0" i="0" kern="1200" baseline="0">
          <a:solidFill>
            <a:schemeClr val="tx1"/>
          </a:solidFill>
          <a:latin typeface="Arial" panose="020B0604020202020204"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rgbClr val="0086CD"/>
        </a:buClr>
        <a:buFont typeface="Arial" panose="020B0604020202020204" pitchFamily="34" charset="0"/>
        <a:buChar char="•"/>
        <a:defRPr sz="1400" b="0" i="0" kern="1200" baseline="0">
          <a:solidFill>
            <a:schemeClr val="tx1"/>
          </a:solidFill>
          <a:latin typeface="Arial" panose="020B0604020202020204"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400" b="0" i="0" kern="1200" baseline="0">
          <a:solidFill>
            <a:schemeClr val="tx1"/>
          </a:solidFill>
          <a:latin typeface="Arial" panose="020B0604020202020204"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rgbClr val="E30613"/>
        </a:buClr>
        <a:buFont typeface="Arial" panose="020B0604020202020204" pitchFamily="34" charset="0"/>
        <a:buChar char="•"/>
        <a:defRPr sz="14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rgbClr val="E30613"/>
        </a:buClr>
        <a:buFont typeface="Arial" panose="020B0604020202020204" pitchFamily="34" charset="0"/>
        <a:buChar char="•"/>
        <a:defRPr sz="14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Afbeelding 9" descr="Afbeelding met Lettertype, Graphics, grafische vormgeving, logo&#10;&#10;Automatisch gegenereerde beschrijving">
            <a:extLst>
              <a:ext uri="{FF2B5EF4-FFF2-40B4-BE49-F238E27FC236}">
                <a16:creationId xmlns:a16="http://schemas.microsoft.com/office/drawing/2014/main" id="{88FE2F72-4518-B9B4-99FA-14154F8CF92A}"/>
              </a:ext>
            </a:extLst>
          </p:cNvPr>
          <p:cNvPicPr>
            <a:picLocks noChangeAspect="1"/>
          </p:cNvPicPr>
          <p:nvPr userDrawn="1"/>
        </p:nvPicPr>
        <p:blipFill>
          <a:blip r:embed="rId10"/>
          <a:stretch>
            <a:fillRect/>
          </a:stretch>
        </p:blipFill>
        <p:spPr>
          <a:xfrm>
            <a:off x="9485037" y="6258393"/>
            <a:ext cx="1868763" cy="535494"/>
          </a:xfrm>
          <a:prstGeom prst="rect">
            <a:avLst/>
          </a:prstGeom>
        </p:spPr>
      </p:pic>
      <p:sp>
        <p:nvSpPr>
          <p:cNvPr id="16" name="Tijdelijke aanduiding voor titel 1">
            <a:extLst>
              <a:ext uri="{FF2B5EF4-FFF2-40B4-BE49-F238E27FC236}">
                <a16:creationId xmlns:a16="http://schemas.microsoft.com/office/drawing/2014/main" id="{F1623D7A-4819-9B65-A2AE-D067874B32D5}"/>
              </a:ext>
            </a:extLst>
          </p:cNvPr>
          <p:cNvSpPr>
            <a:spLocks noGrp="1"/>
          </p:cNvSpPr>
          <p:nvPr>
            <p:ph type="title"/>
          </p:nvPr>
        </p:nvSpPr>
        <p:spPr>
          <a:xfrm>
            <a:off x="838200" y="599607"/>
            <a:ext cx="10515600" cy="1091081"/>
          </a:xfrm>
          <a:prstGeom prst="rect">
            <a:avLst/>
          </a:prstGeom>
        </p:spPr>
        <p:txBody>
          <a:bodyPr vert="horz" lIns="91440" tIns="45720" rIns="91440" bIns="45720" rtlCol="0" anchor="t" anchorCtr="0">
            <a:normAutofit/>
          </a:bodyPr>
          <a:lstStyle/>
          <a:p>
            <a:r>
              <a:rPr lang="nl-NL" dirty="0"/>
              <a:t>Klik om stijl te bewerken</a:t>
            </a:r>
          </a:p>
        </p:txBody>
      </p:sp>
      <p:sp>
        <p:nvSpPr>
          <p:cNvPr id="17" name="Tijdelijke aanduiding voor tekst 2">
            <a:extLst>
              <a:ext uri="{FF2B5EF4-FFF2-40B4-BE49-F238E27FC236}">
                <a16:creationId xmlns:a16="http://schemas.microsoft.com/office/drawing/2014/main" id="{91F2A318-A921-BC6D-FF2E-6BCCEADA60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p:txBody>
      </p:sp>
      <p:pic>
        <p:nvPicPr>
          <p:cNvPr id="2" name="Afbeelding 1">
            <a:extLst>
              <a:ext uri="{FF2B5EF4-FFF2-40B4-BE49-F238E27FC236}">
                <a16:creationId xmlns:a16="http://schemas.microsoft.com/office/drawing/2014/main" id="{64D8CFF1-C3F7-B36C-11EC-8DF4F0DF4FE2}"/>
              </a:ext>
            </a:extLst>
          </p:cNvPr>
          <p:cNvPicPr>
            <a:picLocks noChangeAspect="1"/>
          </p:cNvPicPr>
          <p:nvPr userDrawn="1"/>
        </p:nvPicPr>
        <p:blipFill>
          <a:blip r:embed="rId11"/>
          <a:stretch>
            <a:fillRect/>
          </a:stretch>
        </p:blipFill>
        <p:spPr>
          <a:xfrm flipH="1">
            <a:off x="0" y="6356350"/>
            <a:ext cx="8597348" cy="501650"/>
          </a:xfrm>
          <a:prstGeom prst="rect">
            <a:avLst/>
          </a:prstGeom>
        </p:spPr>
      </p:pic>
    </p:spTree>
    <p:extLst>
      <p:ext uri="{BB962C8B-B14F-4D97-AF65-F5344CB8AC3E}">
        <p14:creationId xmlns:p14="http://schemas.microsoft.com/office/powerpoint/2010/main" val="250523910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63" r:id="rId4"/>
    <p:sldLayoutId id="2147483664" r:id="rId5"/>
    <p:sldLayoutId id="2147483665" r:id="rId6"/>
    <p:sldLayoutId id="2147483666" r:id="rId7"/>
    <p:sldLayoutId id="2147483667" r:id="rId8"/>
  </p:sldLayoutIdLst>
  <p:txStyles>
    <p:titleStyle>
      <a:lvl1pPr algn="l" defTabSz="914400" rtl="0" eaLnBrk="1" latinLnBrk="0" hangingPunct="1">
        <a:lnSpc>
          <a:spcPct val="90000"/>
        </a:lnSpc>
        <a:spcBef>
          <a:spcPct val="0"/>
        </a:spcBef>
        <a:buNone/>
        <a:defRPr sz="3000" b="1" kern="1200" baseline="0">
          <a:solidFill>
            <a:srgbClr val="0086CD"/>
          </a:solidFill>
          <a:latin typeface="Arial" panose="020B0604020202020204"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Clr>
          <a:srgbClr val="E30613"/>
        </a:buClr>
        <a:buFont typeface="Arial" panose="020B0604020202020204" pitchFamily="34" charset="0"/>
        <a:buChar char="•"/>
        <a:defRPr sz="1400" kern="1200" baseline="0">
          <a:solidFill>
            <a:schemeClr val="tx1"/>
          </a:solidFill>
          <a:latin typeface="Arial" panose="020B0604020202020204"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rgbClr val="0086CD"/>
        </a:buClr>
        <a:buFont typeface="Arial" panose="020B0604020202020204" pitchFamily="34" charset="0"/>
        <a:buChar char="•"/>
        <a:defRPr sz="1400" kern="1200" baseline="0">
          <a:solidFill>
            <a:schemeClr val="tx1"/>
          </a:solidFill>
          <a:latin typeface="Arial" panose="020B0604020202020204"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baseline="0">
          <a:solidFill>
            <a:schemeClr val="tx1"/>
          </a:solidFill>
          <a:latin typeface="Arial" panose="020B0604020202020204"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Afbeelding 9" descr="Afbeelding met Lettertype, Graphics, grafische vormgeving, logo&#10;&#10;Automatisch gegenereerde beschrijving">
            <a:extLst>
              <a:ext uri="{FF2B5EF4-FFF2-40B4-BE49-F238E27FC236}">
                <a16:creationId xmlns:a16="http://schemas.microsoft.com/office/drawing/2014/main" id="{88FE2F72-4518-B9B4-99FA-14154F8CF92A}"/>
              </a:ext>
            </a:extLst>
          </p:cNvPr>
          <p:cNvPicPr>
            <a:picLocks noChangeAspect="1"/>
          </p:cNvPicPr>
          <p:nvPr userDrawn="1"/>
        </p:nvPicPr>
        <p:blipFill>
          <a:blip r:embed="rId10"/>
          <a:stretch>
            <a:fillRect/>
          </a:stretch>
        </p:blipFill>
        <p:spPr>
          <a:xfrm>
            <a:off x="9485037" y="6258393"/>
            <a:ext cx="1868763" cy="535494"/>
          </a:xfrm>
          <a:prstGeom prst="rect">
            <a:avLst/>
          </a:prstGeom>
        </p:spPr>
      </p:pic>
      <p:sp>
        <p:nvSpPr>
          <p:cNvPr id="16" name="Tijdelijke aanduiding voor titel 1">
            <a:extLst>
              <a:ext uri="{FF2B5EF4-FFF2-40B4-BE49-F238E27FC236}">
                <a16:creationId xmlns:a16="http://schemas.microsoft.com/office/drawing/2014/main" id="{F1623D7A-4819-9B65-A2AE-D067874B32D5}"/>
              </a:ext>
            </a:extLst>
          </p:cNvPr>
          <p:cNvSpPr>
            <a:spLocks noGrp="1"/>
          </p:cNvSpPr>
          <p:nvPr>
            <p:ph type="title"/>
          </p:nvPr>
        </p:nvSpPr>
        <p:spPr>
          <a:xfrm>
            <a:off x="838200" y="599607"/>
            <a:ext cx="10515600" cy="1091081"/>
          </a:xfrm>
          <a:prstGeom prst="rect">
            <a:avLst/>
          </a:prstGeom>
        </p:spPr>
        <p:txBody>
          <a:bodyPr vert="horz" lIns="91440" tIns="45720" rIns="91440" bIns="45720" rtlCol="0" anchor="t" anchorCtr="0">
            <a:normAutofit/>
          </a:bodyPr>
          <a:lstStyle/>
          <a:p>
            <a:r>
              <a:rPr lang="nl-NL" dirty="0"/>
              <a:t>Klik om stijl te bewerken</a:t>
            </a:r>
          </a:p>
        </p:txBody>
      </p:sp>
      <p:sp>
        <p:nvSpPr>
          <p:cNvPr id="17" name="Tijdelijke aanduiding voor tekst 2">
            <a:extLst>
              <a:ext uri="{FF2B5EF4-FFF2-40B4-BE49-F238E27FC236}">
                <a16:creationId xmlns:a16="http://schemas.microsoft.com/office/drawing/2014/main" id="{91F2A318-A921-BC6D-FF2E-6BCCEADA60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264268909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Lst>
  <p:txStyles>
    <p:titleStyle>
      <a:lvl1pPr algn="l" defTabSz="914400" rtl="0" eaLnBrk="1" latinLnBrk="0" hangingPunct="1">
        <a:lnSpc>
          <a:spcPct val="90000"/>
        </a:lnSpc>
        <a:spcBef>
          <a:spcPct val="0"/>
        </a:spcBef>
        <a:buNone/>
        <a:defRPr sz="3000" b="1" kern="1200" baseline="0">
          <a:solidFill>
            <a:srgbClr val="0086CD"/>
          </a:solidFill>
          <a:latin typeface="Arial" panose="020B0604020202020204"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Clr>
          <a:srgbClr val="E30613"/>
        </a:buClr>
        <a:buFont typeface="Arial" panose="020B0604020202020204" pitchFamily="34" charset="0"/>
        <a:buChar char="•"/>
        <a:defRPr sz="1400" kern="1200" baseline="0">
          <a:solidFill>
            <a:schemeClr val="tx1"/>
          </a:solidFill>
          <a:latin typeface="Arial" panose="020B0604020202020204"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rgbClr val="0086CD"/>
        </a:buClr>
        <a:buFont typeface="Arial" panose="020B0604020202020204" pitchFamily="34" charset="0"/>
        <a:buChar char="•"/>
        <a:defRPr sz="1400" kern="1200" baseline="0">
          <a:solidFill>
            <a:schemeClr val="tx1"/>
          </a:solidFill>
          <a:latin typeface="Arial" panose="020B0604020202020204"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baseline="0">
          <a:solidFill>
            <a:schemeClr val="tx1"/>
          </a:solidFill>
          <a:latin typeface="Arial" panose="020B0604020202020204"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mailto:info@5xbeter.nl" TargetMode="External"/><Relationship Id="rId2" Type="http://schemas.openxmlformats.org/officeDocument/2006/relationships/image" Target="../media/image13.png"/><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hyperlink" Target="http://www.5xbeter.n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5xbeter.nl/" TargetMode="External"/><Relationship Id="rId2" Type="http://schemas.openxmlformats.org/officeDocument/2006/relationships/hyperlink" Target="mailto:info@5xbeter.nl" TargetMode="Externa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32EB3A4-8DC4-DF32-8145-84FFF7744E30}"/>
              </a:ext>
            </a:extLst>
          </p:cNvPr>
          <p:cNvPicPr>
            <a:picLocks noChangeAspect="1"/>
          </p:cNvPicPr>
          <p:nvPr/>
        </p:nvPicPr>
        <p:blipFill>
          <a:blip r:embed="rId3"/>
          <a:srcRect t="7488" b="37571"/>
          <a:stretch>
            <a:fillRect/>
          </a:stretch>
        </p:blipFill>
        <p:spPr>
          <a:xfrm>
            <a:off x="851367" y="1954161"/>
            <a:ext cx="10489265" cy="3841954"/>
          </a:xfrm>
          <a:prstGeom prst="rect">
            <a:avLst/>
          </a:prstGeom>
        </p:spPr>
      </p:pic>
      <p:sp>
        <p:nvSpPr>
          <p:cNvPr id="2" name="Titel 1">
            <a:extLst>
              <a:ext uri="{FF2B5EF4-FFF2-40B4-BE49-F238E27FC236}">
                <a16:creationId xmlns:a16="http://schemas.microsoft.com/office/drawing/2014/main" id="{95AB208A-05ED-1F6E-E3CD-8C3FCFF021A8}"/>
              </a:ext>
            </a:extLst>
          </p:cNvPr>
          <p:cNvSpPr>
            <a:spLocks noGrp="1"/>
          </p:cNvSpPr>
          <p:nvPr>
            <p:ph type="ctrTitle"/>
          </p:nvPr>
        </p:nvSpPr>
        <p:spPr>
          <a:xfrm>
            <a:off x="843169" y="428233"/>
            <a:ext cx="10505661" cy="1002361"/>
          </a:xfrm>
        </p:spPr>
        <p:txBody>
          <a:bodyPr/>
          <a:lstStyle/>
          <a:p>
            <a:pPr rtl="0"/>
            <a:r>
              <a:rPr lang="de" b="1" i="0" u="none" baseline="0">
                <a:latin typeface="Arial" panose="020B0604020202020204" pitchFamily="34" charset="0"/>
                <a:ea typeface="Arial" panose="020B0604020202020204" pitchFamily="34" charset="0"/>
                <a:cs typeface="Arial" panose="020B0604020202020204" pitchFamily="34" charset="0"/>
              </a:rPr>
              <a:t>Toolbox</a:t>
            </a:r>
            <a:br>
              <a:rPr lang="de">
                <a:latin typeface="Arial" panose="020B0604020202020204" pitchFamily="34" charset="0"/>
                <a:cs typeface="Arial" panose="020B0604020202020204" pitchFamily="34" charset="0"/>
              </a:rPr>
            </a:br>
            <a:r>
              <a:rPr lang="de" b="1" i="0" u="none" baseline="0">
                <a:latin typeface="Arial" panose="020B0604020202020204" pitchFamily="34" charset="0"/>
                <a:ea typeface="Arial" panose="020B0604020202020204" pitchFamily="34" charset="0"/>
                <a:cs typeface="Arial" panose="020B0604020202020204" pitchFamily="34" charset="0"/>
              </a:rPr>
              <a:t>Arbeitsbelastung</a:t>
            </a:r>
          </a:p>
        </p:txBody>
      </p:sp>
      <p:sp>
        <p:nvSpPr>
          <p:cNvPr id="3" name="Ondertitel 2">
            <a:extLst>
              <a:ext uri="{FF2B5EF4-FFF2-40B4-BE49-F238E27FC236}">
                <a16:creationId xmlns:a16="http://schemas.microsoft.com/office/drawing/2014/main" id="{61C324E1-BC5B-18EE-A0AD-DC4385409AF8}"/>
              </a:ext>
            </a:extLst>
          </p:cNvPr>
          <p:cNvSpPr>
            <a:spLocks noGrp="1"/>
          </p:cNvSpPr>
          <p:nvPr>
            <p:ph type="subTitle" idx="1"/>
          </p:nvPr>
        </p:nvSpPr>
        <p:spPr>
          <a:xfrm>
            <a:off x="843168" y="1430594"/>
            <a:ext cx="10505661" cy="366680"/>
          </a:xfrm>
        </p:spPr>
        <p:txBody>
          <a:bodyPr>
            <a:normAutofit/>
          </a:bodyPr>
          <a:lstStyle/>
          <a:p>
            <a:pPr rtl="0"/>
            <a:r>
              <a:rPr lang="de" sz="2000" b="0" i="0" u="none" baseline="0">
                <a:latin typeface="Arial" panose="020B0604020202020204" pitchFamily="34" charset="0"/>
                <a:ea typeface="Arial" panose="020B0604020202020204" pitchFamily="34" charset="0"/>
                <a:cs typeface="Arial" panose="020B0604020202020204" pitchFamily="34" charset="0"/>
              </a:rPr>
              <a:t>Firmenname und Datum</a:t>
            </a:r>
          </a:p>
        </p:txBody>
      </p:sp>
    </p:spTree>
    <p:extLst>
      <p:ext uri="{BB962C8B-B14F-4D97-AF65-F5344CB8AC3E}">
        <p14:creationId xmlns:p14="http://schemas.microsoft.com/office/powerpoint/2010/main" val="3815730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63F02-9E53-FE18-F489-7FC3812D3C04}"/>
            </a:ext>
          </a:extLst>
        </p:cNvPr>
        <p:cNvGrpSpPr/>
        <p:nvPr/>
      </p:nvGrpSpPr>
      <p:grpSpPr>
        <a:xfrm>
          <a:off x="0" y="0"/>
          <a:ext cx="0" cy="0"/>
          <a:chOff x="0" y="0"/>
          <a:chExt cx="0" cy="0"/>
        </a:xfrm>
      </p:grpSpPr>
      <p:pic>
        <p:nvPicPr>
          <p:cNvPr id="5" name="Afbeelding 4" descr="Abbildung mit Bildschirmaufnahme, Rechteck – automatisch generierte Beschreibung">
            <a:extLst>
              <a:ext uri="{FF2B5EF4-FFF2-40B4-BE49-F238E27FC236}">
                <a16:creationId xmlns:a16="http://schemas.microsoft.com/office/drawing/2014/main" id="{7C2E466B-753D-2894-A7AF-BFD928994414}"/>
              </a:ext>
            </a:extLst>
          </p:cNvPr>
          <p:cNvPicPr>
            <a:picLocks noChangeAspect="1"/>
          </p:cNvPicPr>
          <p:nvPr/>
        </p:nvPicPr>
        <p:blipFill>
          <a:blip r:embed="rId3"/>
          <a:srcRect l="39518" r="-1" b="51404"/>
          <a:stretch>
            <a:fillRect/>
          </a:stretch>
        </p:blipFill>
        <p:spPr>
          <a:xfrm>
            <a:off x="-1" y="1444623"/>
            <a:ext cx="6923315" cy="960857"/>
          </a:xfrm>
          <a:prstGeom prst="rect">
            <a:avLst/>
          </a:prstGeom>
        </p:spPr>
      </p:pic>
      <p:sp>
        <p:nvSpPr>
          <p:cNvPr id="2" name="Titel 1">
            <a:extLst>
              <a:ext uri="{FF2B5EF4-FFF2-40B4-BE49-F238E27FC236}">
                <a16:creationId xmlns:a16="http://schemas.microsoft.com/office/drawing/2014/main" id="{3EA54B0F-7461-DD98-849B-F6B06623A16F}"/>
              </a:ext>
            </a:extLst>
          </p:cNvPr>
          <p:cNvSpPr>
            <a:spLocks noGrp="1"/>
          </p:cNvSpPr>
          <p:nvPr>
            <p:ph type="ctrTitle"/>
          </p:nvPr>
        </p:nvSpPr>
        <p:spPr>
          <a:xfrm>
            <a:off x="843169" y="1444624"/>
            <a:ext cx="5753574" cy="883412"/>
          </a:xfrm>
        </p:spPr>
        <p:txBody>
          <a:bodyPr>
            <a:noAutofit/>
          </a:bodyPr>
          <a:lstStyle/>
          <a:p>
            <a:pPr algn="l" rtl="0"/>
            <a:r>
              <a:rPr lang="de" b="1" i="0" u="none" baseline="0" dirty="0">
                <a:solidFill>
                  <a:schemeClr val="bg1"/>
                </a:solidFill>
                <a:latin typeface="Arial" panose="020B0604020202020204" pitchFamily="34" charset="0"/>
                <a:ea typeface="Arial" panose="020B0604020202020204" pitchFamily="34" charset="0"/>
                <a:cs typeface="Arial" panose="020B0604020202020204" pitchFamily="34" charset="0"/>
              </a:rPr>
              <a:t>Ist Arbeitsbelastung immer problematisch?</a:t>
            </a:r>
            <a:endParaRPr lang="de" b="0" dirty="0">
              <a:solidFill>
                <a:schemeClr val="bg1"/>
              </a:solidFill>
              <a:latin typeface="Arial" panose="020B0604020202020204" pitchFamily="34" charset="0"/>
              <a:cs typeface="Arial" panose="020B0604020202020204" pitchFamily="34" charset="0"/>
            </a:endParaRPr>
          </a:p>
        </p:txBody>
      </p:sp>
      <p:sp>
        <p:nvSpPr>
          <p:cNvPr id="3" name="Ondertitel 2">
            <a:extLst>
              <a:ext uri="{FF2B5EF4-FFF2-40B4-BE49-F238E27FC236}">
                <a16:creationId xmlns:a16="http://schemas.microsoft.com/office/drawing/2014/main" id="{0099439C-C9D1-9AE0-50B0-7937685E7339}"/>
              </a:ext>
            </a:extLst>
          </p:cNvPr>
          <p:cNvSpPr>
            <a:spLocks noGrp="1"/>
          </p:cNvSpPr>
          <p:nvPr>
            <p:ph type="subTitle" idx="1"/>
          </p:nvPr>
        </p:nvSpPr>
        <p:spPr>
          <a:xfrm>
            <a:off x="848139" y="6456947"/>
            <a:ext cx="8159503" cy="288758"/>
          </a:xfrm>
        </p:spPr>
        <p:txBody>
          <a:bodyPr/>
          <a:lstStyle/>
          <a:p>
            <a:pPr algn="l" rtl="0"/>
            <a:endParaRPr lang="de" b="1" dirty="0">
              <a:solidFill>
                <a:schemeClr val="bg1"/>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2C51BEFF-F712-27C8-F65B-9D7C0B88B8F2}"/>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rtl="0"/>
            <a:r>
              <a:rPr lang="de" b="1" i="0" u="none" baseline="0">
                <a:latin typeface="Arial" panose="020B0604020202020204" pitchFamily="34" charset="0"/>
                <a:ea typeface="Arial" panose="020B0604020202020204" pitchFamily="34" charset="0"/>
                <a:cs typeface="Arial" panose="020B0604020202020204" pitchFamily="34" charset="0"/>
              </a:rPr>
              <a:t>Sicher und gesund arbeiten </a:t>
            </a:r>
            <a:r>
              <a:rPr lang="de" b="1" i="0" u="none" baseline="0">
                <a:solidFill>
                  <a:srgbClr val="E30613"/>
                </a:solidFill>
                <a:latin typeface="Arial" panose="020B0604020202020204" pitchFamily="34" charset="0"/>
                <a:ea typeface="Arial" panose="020B0604020202020204" pitchFamily="34" charset="0"/>
                <a:cs typeface="Arial" panose="020B0604020202020204" pitchFamily="34" charset="0"/>
              </a:rPr>
              <a:t>|</a:t>
            </a:r>
            <a:r>
              <a:rPr lang="de" b="1" i="0" u="none" baseline="0">
                <a:latin typeface="Arial" panose="020B0604020202020204" pitchFamily="34" charset="0"/>
                <a:ea typeface="Arial" panose="020B0604020202020204" pitchFamily="34" charset="0"/>
                <a:cs typeface="Arial" panose="020B0604020202020204" pitchFamily="34" charset="0"/>
              </a:rPr>
              <a:t> </a:t>
            </a:r>
            <a:r>
              <a:rPr lang="de" b="0" i="0" u="none" baseline="0">
                <a:latin typeface="Arial" panose="020B0604020202020204" pitchFamily="34" charset="0"/>
                <a:ea typeface="Arial" panose="020B0604020202020204" pitchFamily="34" charset="0"/>
                <a:cs typeface="Arial" panose="020B0604020202020204" pitchFamily="34" charset="0"/>
              </a:rPr>
              <a:t>Arbeitsbelastung</a:t>
            </a:r>
            <a:endParaRPr lang="de" dirty="0">
              <a:latin typeface="Arial" panose="020B0604020202020204" pitchFamily="34" charset="0"/>
              <a:cs typeface="Arial" panose="020B0604020202020204" pitchFamily="34" charset="0"/>
            </a:endParaRPr>
          </a:p>
        </p:txBody>
      </p:sp>
      <p:pic>
        <p:nvPicPr>
          <p:cNvPr id="8" name="Afbeelding 7">
            <a:extLst>
              <a:ext uri="{FF2B5EF4-FFF2-40B4-BE49-F238E27FC236}">
                <a16:creationId xmlns:a16="http://schemas.microsoft.com/office/drawing/2014/main" id="{00C58950-2D71-2C50-B46C-CA14D7861AB0}"/>
              </a:ext>
            </a:extLst>
          </p:cNvPr>
          <p:cNvPicPr>
            <a:picLocks noChangeAspect="1"/>
          </p:cNvPicPr>
          <p:nvPr/>
        </p:nvPicPr>
        <p:blipFill>
          <a:blip r:embed="rId4"/>
          <a:srcRect l="1476" r="1476"/>
          <a:stretch/>
        </p:blipFill>
        <p:spPr>
          <a:xfrm>
            <a:off x="3630385" y="2639187"/>
            <a:ext cx="4931228" cy="3387487"/>
          </a:xfrm>
          <a:prstGeom prst="rect">
            <a:avLst/>
          </a:prstGeom>
        </p:spPr>
      </p:pic>
    </p:spTree>
    <p:extLst>
      <p:ext uri="{BB962C8B-B14F-4D97-AF65-F5344CB8AC3E}">
        <p14:creationId xmlns:p14="http://schemas.microsoft.com/office/powerpoint/2010/main" val="2286724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6EF15-54F1-DC8F-7EED-14F1183CFB78}"/>
            </a:ext>
          </a:extLst>
        </p:cNvPr>
        <p:cNvGrpSpPr/>
        <p:nvPr/>
      </p:nvGrpSpPr>
      <p:grpSpPr>
        <a:xfrm>
          <a:off x="0" y="0"/>
          <a:ext cx="0" cy="0"/>
          <a:chOff x="0" y="0"/>
          <a:chExt cx="0" cy="0"/>
        </a:xfrm>
      </p:grpSpPr>
      <p:pic>
        <p:nvPicPr>
          <p:cNvPr id="5" name="Afbeelding 4" descr="Abbildung mit Bildschirmaufnahme, Rechteck – automatisch generierte Beschreibung">
            <a:extLst>
              <a:ext uri="{FF2B5EF4-FFF2-40B4-BE49-F238E27FC236}">
                <a16:creationId xmlns:a16="http://schemas.microsoft.com/office/drawing/2014/main" id="{DEFFA446-C878-0ED5-1AF8-78EF35FD0738}"/>
              </a:ext>
            </a:extLst>
          </p:cNvPr>
          <p:cNvPicPr>
            <a:picLocks noChangeAspect="1"/>
          </p:cNvPicPr>
          <p:nvPr/>
        </p:nvPicPr>
        <p:blipFill>
          <a:blip r:embed="rId3"/>
          <a:srcRect l="56293" b="51404"/>
          <a:stretch>
            <a:fillRect/>
          </a:stretch>
        </p:blipFill>
        <p:spPr>
          <a:xfrm>
            <a:off x="-1" y="1444623"/>
            <a:ext cx="4942115" cy="960857"/>
          </a:xfrm>
          <a:prstGeom prst="rect">
            <a:avLst/>
          </a:prstGeom>
        </p:spPr>
      </p:pic>
      <p:sp>
        <p:nvSpPr>
          <p:cNvPr id="2" name="Titel 1">
            <a:extLst>
              <a:ext uri="{FF2B5EF4-FFF2-40B4-BE49-F238E27FC236}">
                <a16:creationId xmlns:a16="http://schemas.microsoft.com/office/drawing/2014/main" id="{8B1A99DB-8190-5C06-913F-DF39312BB80C}"/>
              </a:ext>
            </a:extLst>
          </p:cNvPr>
          <p:cNvSpPr>
            <a:spLocks noGrp="1"/>
          </p:cNvSpPr>
          <p:nvPr>
            <p:ph type="ctrTitle"/>
          </p:nvPr>
        </p:nvSpPr>
        <p:spPr>
          <a:xfrm>
            <a:off x="848139" y="1712623"/>
            <a:ext cx="4758577" cy="649705"/>
          </a:xfrm>
        </p:spPr>
        <p:txBody>
          <a:bodyPr>
            <a:normAutofit/>
          </a:bodyPr>
          <a:lstStyle/>
          <a:p>
            <a:pPr algn="l" rtl="0"/>
            <a:r>
              <a:rPr lang="de" sz="2000" b="1" i="0" u="none" baseline="0" dirty="0">
                <a:solidFill>
                  <a:schemeClr val="bg1"/>
                </a:solidFill>
                <a:latin typeface="Arial" panose="020B0604020202020204" pitchFamily="34" charset="0"/>
                <a:ea typeface="Arial" panose="020B0604020202020204" pitchFamily="34" charset="0"/>
                <a:cs typeface="Arial" panose="020B0604020202020204" pitchFamily="34" charset="0"/>
              </a:rPr>
              <a:t>Ist Arbeitsbelastung immer problematisch?</a:t>
            </a:r>
            <a:endParaRPr lang="de" sz="2000" b="0" dirty="0">
              <a:solidFill>
                <a:schemeClr val="bg1"/>
              </a:solidFill>
              <a:latin typeface="Arial" panose="020B0604020202020204" pitchFamily="34" charset="0"/>
              <a:cs typeface="Arial" panose="020B0604020202020204" pitchFamily="34" charset="0"/>
            </a:endParaRPr>
          </a:p>
        </p:txBody>
      </p:sp>
      <p:sp>
        <p:nvSpPr>
          <p:cNvPr id="3" name="Ondertitel 2">
            <a:extLst>
              <a:ext uri="{FF2B5EF4-FFF2-40B4-BE49-F238E27FC236}">
                <a16:creationId xmlns:a16="http://schemas.microsoft.com/office/drawing/2014/main" id="{4E54824A-676E-2AE5-6214-9226A40B7447}"/>
              </a:ext>
            </a:extLst>
          </p:cNvPr>
          <p:cNvSpPr>
            <a:spLocks noGrp="1"/>
          </p:cNvSpPr>
          <p:nvPr>
            <p:ph type="subTitle" idx="1"/>
          </p:nvPr>
        </p:nvSpPr>
        <p:spPr>
          <a:xfrm>
            <a:off x="848139" y="6456947"/>
            <a:ext cx="8159503" cy="288758"/>
          </a:xfrm>
        </p:spPr>
        <p:txBody>
          <a:bodyPr/>
          <a:lstStyle/>
          <a:p>
            <a:pPr algn="l" rtl="0"/>
            <a:endParaRPr lang="de" b="1" dirty="0">
              <a:solidFill>
                <a:schemeClr val="bg1"/>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255D3D9E-1374-8C3A-85C7-03D5A57D66AD}"/>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rtl="0"/>
            <a:r>
              <a:rPr lang="de" b="1" i="0" u="none" baseline="0">
                <a:latin typeface="Arial" panose="020B0604020202020204" pitchFamily="34" charset="0"/>
                <a:ea typeface="Arial" panose="020B0604020202020204" pitchFamily="34" charset="0"/>
                <a:cs typeface="Arial" panose="020B0604020202020204" pitchFamily="34" charset="0"/>
              </a:rPr>
              <a:t>Sicher und gesund arbeiten </a:t>
            </a:r>
            <a:r>
              <a:rPr lang="de" b="1" i="0" u="none" baseline="0">
                <a:solidFill>
                  <a:srgbClr val="E30613"/>
                </a:solidFill>
                <a:latin typeface="Arial" panose="020B0604020202020204" pitchFamily="34" charset="0"/>
                <a:ea typeface="Arial" panose="020B0604020202020204" pitchFamily="34" charset="0"/>
                <a:cs typeface="Arial" panose="020B0604020202020204" pitchFamily="34" charset="0"/>
              </a:rPr>
              <a:t>|</a:t>
            </a:r>
            <a:r>
              <a:rPr lang="de" b="1" i="0" u="none" baseline="0">
                <a:latin typeface="Arial" panose="020B0604020202020204" pitchFamily="34" charset="0"/>
                <a:ea typeface="Arial" panose="020B0604020202020204" pitchFamily="34" charset="0"/>
                <a:cs typeface="Arial" panose="020B0604020202020204" pitchFamily="34" charset="0"/>
              </a:rPr>
              <a:t> </a:t>
            </a:r>
            <a:r>
              <a:rPr lang="de" b="0" i="0" u="none" baseline="0">
                <a:latin typeface="Arial" panose="020B0604020202020204" pitchFamily="34" charset="0"/>
                <a:ea typeface="Arial" panose="020B0604020202020204" pitchFamily="34" charset="0"/>
                <a:cs typeface="Arial" panose="020B0604020202020204" pitchFamily="34" charset="0"/>
              </a:rPr>
              <a:t>Arbeitsbelastung</a:t>
            </a:r>
            <a:endParaRPr lang="de" dirty="0">
              <a:latin typeface="Arial" panose="020B0604020202020204" pitchFamily="34" charset="0"/>
              <a:cs typeface="Arial" panose="020B0604020202020204" pitchFamily="34" charset="0"/>
            </a:endParaRPr>
          </a:p>
        </p:txBody>
      </p:sp>
      <p:sp>
        <p:nvSpPr>
          <p:cNvPr id="6" name="Titel 1">
            <a:extLst>
              <a:ext uri="{FF2B5EF4-FFF2-40B4-BE49-F238E27FC236}">
                <a16:creationId xmlns:a16="http://schemas.microsoft.com/office/drawing/2014/main" id="{AC8C1BB0-963B-86D4-F327-8319F529FC16}"/>
              </a:ext>
            </a:extLst>
          </p:cNvPr>
          <p:cNvSpPr txBox="1">
            <a:spLocks/>
          </p:cNvSpPr>
          <p:nvPr/>
        </p:nvSpPr>
        <p:spPr>
          <a:xfrm>
            <a:off x="3052968" y="2619703"/>
            <a:ext cx="7156261" cy="4263634"/>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algn="l" rtl="0"/>
            <a:r>
              <a:rPr lang="de" sz="2000" b="0" i="0" u="none" baseline="0" dirty="0">
                <a:solidFill>
                  <a:schemeClr val="tx1"/>
                </a:solidFill>
                <a:latin typeface="Arial" panose="020B0604020202020204" pitchFamily="34" charset="0"/>
                <a:ea typeface="Calibri" panose="020F0502020204030204" pitchFamily="34" charset="0"/>
                <a:cs typeface="Arial" panose="020B0604020202020204" pitchFamily="34" charset="0"/>
              </a:rPr>
              <a:t>Arbeitsbelastung ist nicht automatisch negativ, wenn:</a:t>
            </a:r>
          </a:p>
          <a:p>
            <a:pPr algn="l" rtl="0"/>
            <a:endParaRPr lang="de" sz="2000" b="0" i="0" u="none" baseline="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342900" indent="-342900" algn="l" rtl="0">
              <a:buClr>
                <a:srgbClr val="0086CD"/>
              </a:buClr>
              <a:buFont typeface="Arial" panose="020B0604020202020204" pitchFamily="34" charset="0"/>
              <a:buChar char="•"/>
            </a:pPr>
            <a:r>
              <a:rPr lang="de" sz="2000" b="0" i="0" u="none" baseline="0" dirty="0">
                <a:solidFill>
                  <a:schemeClr val="tx1"/>
                </a:solidFill>
                <a:latin typeface="Arial" panose="020B0604020202020204" pitchFamily="34" charset="0"/>
                <a:ea typeface="Calibri" panose="020F0502020204030204" pitchFamily="34" charset="0"/>
                <a:cs typeface="Arial" panose="020B0604020202020204" pitchFamily="34" charset="0"/>
              </a:rPr>
              <a:t>sie zeitlich begrenzt ist;</a:t>
            </a:r>
          </a:p>
          <a:p>
            <a:pPr marL="342900" indent="-342900" algn="l" rtl="0">
              <a:buClr>
                <a:srgbClr val="0086CD"/>
              </a:buClr>
              <a:buFont typeface="Arial" panose="020B0604020202020204" pitchFamily="34" charset="0"/>
              <a:buChar char="•"/>
            </a:pPr>
            <a:endParaRPr lang="de"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342900" indent="-342900" algn="l" rtl="0">
              <a:buClr>
                <a:srgbClr val="0086CD"/>
              </a:buClr>
              <a:buFont typeface="Arial" panose="020B0604020202020204" pitchFamily="34" charset="0"/>
              <a:buChar char="•"/>
            </a:pPr>
            <a:r>
              <a:rPr lang="de" sz="2000" b="0" i="0" u="none" baseline="0" dirty="0">
                <a:solidFill>
                  <a:schemeClr val="tx1"/>
                </a:solidFill>
                <a:latin typeface="Arial" panose="020B0604020202020204" pitchFamily="34" charset="0"/>
                <a:ea typeface="Calibri" panose="020F0502020204030204" pitchFamily="34" charset="0"/>
                <a:cs typeface="Arial" panose="020B0604020202020204" pitchFamily="34" charset="0"/>
              </a:rPr>
              <a:t>auf arbeitsintensive Phasen Erholungszeiten folgen;</a:t>
            </a:r>
          </a:p>
          <a:p>
            <a:pPr marL="342900" indent="-342900" algn="l" rtl="0">
              <a:buClr>
                <a:srgbClr val="0086CD"/>
              </a:buClr>
              <a:buFont typeface="Arial" panose="020B0604020202020204" pitchFamily="34" charset="0"/>
              <a:buChar char="•"/>
            </a:pPr>
            <a:endParaRPr lang="de"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342900" indent="-342900" algn="l" rtl="0">
              <a:buClr>
                <a:srgbClr val="0086CD"/>
              </a:buClr>
              <a:buFont typeface="Arial" panose="020B0604020202020204" pitchFamily="34" charset="0"/>
              <a:buChar char="•"/>
            </a:pPr>
            <a:r>
              <a:rPr lang="de" sz="2000" b="0" i="0" u="none" baseline="0" dirty="0">
                <a:solidFill>
                  <a:schemeClr val="tx1"/>
                </a:solidFill>
                <a:latin typeface="Arial" panose="020B0604020202020204" pitchFamily="34" charset="0"/>
                <a:ea typeface="Calibri" panose="020F0502020204030204" pitchFamily="34" charset="0"/>
                <a:cs typeface="Arial" panose="020B0604020202020204" pitchFamily="34" charset="0"/>
              </a:rPr>
              <a:t>Ursachen rechtzeitig erkannt und verbessert werden.</a:t>
            </a:r>
          </a:p>
          <a:p>
            <a:pPr marL="342900" indent="-342900" algn="l" rtl="0">
              <a:buClr>
                <a:srgbClr val="0086CD"/>
              </a:buClr>
              <a:buFont typeface="Arial" panose="020B0604020202020204" pitchFamily="34" charset="0"/>
              <a:buChar char="•"/>
            </a:pPr>
            <a:endParaRPr lang="de"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l" rtl="0"/>
            <a:endParaRPr lang="de"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l" rtl="0"/>
            <a:endParaRPr lang="de" sz="20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2149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9F04D-86EA-32BD-589E-574A5F8A7BFB}"/>
            </a:ext>
          </a:extLst>
        </p:cNvPr>
        <p:cNvGrpSpPr/>
        <p:nvPr/>
      </p:nvGrpSpPr>
      <p:grpSpPr>
        <a:xfrm>
          <a:off x="0" y="0"/>
          <a:ext cx="0" cy="0"/>
          <a:chOff x="0" y="0"/>
          <a:chExt cx="0" cy="0"/>
        </a:xfrm>
      </p:grpSpPr>
      <p:pic>
        <p:nvPicPr>
          <p:cNvPr id="5" name="Afbeelding 4" descr="Abbildung mit Bildschirmaufnahme, Rechteck – automatisch generierte Beschreibung">
            <a:extLst>
              <a:ext uri="{FF2B5EF4-FFF2-40B4-BE49-F238E27FC236}">
                <a16:creationId xmlns:a16="http://schemas.microsoft.com/office/drawing/2014/main" id="{75D761E0-0CC3-CAC7-161C-7F46B9A7C270}"/>
              </a:ext>
            </a:extLst>
          </p:cNvPr>
          <p:cNvPicPr>
            <a:picLocks noChangeAspect="1"/>
          </p:cNvPicPr>
          <p:nvPr/>
        </p:nvPicPr>
        <p:blipFill>
          <a:blip r:embed="rId3"/>
          <a:srcRect l="30823" b="51404"/>
          <a:stretch>
            <a:fillRect/>
          </a:stretch>
        </p:blipFill>
        <p:spPr>
          <a:xfrm>
            <a:off x="1" y="1444623"/>
            <a:ext cx="5376738" cy="960857"/>
          </a:xfrm>
          <a:prstGeom prst="rect">
            <a:avLst/>
          </a:prstGeom>
        </p:spPr>
      </p:pic>
      <p:sp>
        <p:nvSpPr>
          <p:cNvPr id="2" name="Titel 1">
            <a:extLst>
              <a:ext uri="{FF2B5EF4-FFF2-40B4-BE49-F238E27FC236}">
                <a16:creationId xmlns:a16="http://schemas.microsoft.com/office/drawing/2014/main" id="{E0805833-CA8F-E53A-A772-18758DEB916B}"/>
              </a:ext>
            </a:extLst>
          </p:cNvPr>
          <p:cNvSpPr>
            <a:spLocks noGrp="1"/>
          </p:cNvSpPr>
          <p:nvPr>
            <p:ph type="ctrTitle"/>
          </p:nvPr>
        </p:nvSpPr>
        <p:spPr>
          <a:xfrm>
            <a:off x="848139" y="1712623"/>
            <a:ext cx="4758577" cy="649705"/>
          </a:xfrm>
        </p:spPr>
        <p:txBody>
          <a:bodyPr>
            <a:normAutofit/>
          </a:bodyPr>
          <a:lstStyle/>
          <a:p>
            <a:pPr algn="l" rtl="0"/>
            <a:r>
              <a:rPr lang="de" sz="2000" b="1" i="0" u="none" baseline="0">
                <a:solidFill>
                  <a:schemeClr val="bg1"/>
                </a:solidFill>
                <a:latin typeface="Arial" panose="020B0604020202020204" pitchFamily="34" charset="0"/>
                <a:ea typeface="Arial" panose="020B0604020202020204" pitchFamily="34" charset="0"/>
                <a:cs typeface="Arial" panose="020B0604020202020204" pitchFamily="34" charset="0"/>
              </a:rPr>
              <a:t>Anzeichen für zu hohe Arbeitsbelastung</a:t>
            </a:r>
            <a:endParaRPr lang="de" sz="2000" b="0" dirty="0">
              <a:solidFill>
                <a:schemeClr val="bg1"/>
              </a:solidFill>
              <a:latin typeface="Arial" panose="020B0604020202020204" pitchFamily="34" charset="0"/>
              <a:cs typeface="Arial" panose="020B0604020202020204" pitchFamily="34" charset="0"/>
            </a:endParaRPr>
          </a:p>
        </p:txBody>
      </p:sp>
      <p:sp>
        <p:nvSpPr>
          <p:cNvPr id="3" name="Ondertitel 2">
            <a:extLst>
              <a:ext uri="{FF2B5EF4-FFF2-40B4-BE49-F238E27FC236}">
                <a16:creationId xmlns:a16="http://schemas.microsoft.com/office/drawing/2014/main" id="{125A135A-9F37-C21E-8D8E-34F6C533CD1E}"/>
              </a:ext>
            </a:extLst>
          </p:cNvPr>
          <p:cNvSpPr>
            <a:spLocks noGrp="1"/>
          </p:cNvSpPr>
          <p:nvPr>
            <p:ph type="subTitle" idx="1"/>
          </p:nvPr>
        </p:nvSpPr>
        <p:spPr>
          <a:xfrm>
            <a:off x="848139" y="6456947"/>
            <a:ext cx="8159503" cy="288758"/>
          </a:xfrm>
        </p:spPr>
        <p:txBody>
          <a:bodyPr/>
          <a:lstStyle/>
          <a:p>
            <a:pPr algn="l" rtl="0"/>
            <a:endParaRPr lang="de" b="1" dirty="0">
              <a:solidFill>
                <a:schemeClr val="bg1"/>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7D94414A-E448-2BD8-8AE0-7E86BE6F369E}"/>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rtl="0"/>
            <a:r>
              <a:rPr lang="de" b="1" i="0" u="none" baseline="0">
                <a:latin typeface="Arial" panose="020B0604020202020204" pitchFamily="34" charset="0"/>
                <a:ea typeface="Arial" panose="020B0604020202020204" pitchFamily="34" charset="0"/>
                <a:cs typeface="Arial" panose="020B0604020202020204" pitchFamily="34" charset="0"/>
              </a:rPr>
              <a:t>Sicher und gesund arbeiten </a:t>
            </a:r>
            <a:r>
              <a:rPr lang="de" b="1" i="0" u="none" baseline="0">
                <a:solidFill>
                  <a:srgbClr val="E30613"/>
                </a:solidFill>
                <a:latin typeface="Arial" panose="020B0604020202020204" pitchFamily="34" charset="0"/>
                <a:ea typeface="Arial" panose="020B0604020202020204" pitchFamily="34" charset="0"/>
                <a:cs typeface="Arial" panose="020B0604020202020204" pitchFamily="34" charset="0"/>
              </a:rPr>
              <a:t>|</a:t>
            </a:r>
            <a:r>
              <a:rPr lang="de" b="1" i="0" u="none" baseline="0">
                <a:latin typeface="Arial" panose="020B0604020202020204" pitchFamily="34" charset="0"/>
                <a:ea typeface="Arial" panose="020B0604020202020204" pitchFamily="34" charset="0"/>
                <a:cs typeface="Arial" panose="020B0604020202020204" pitchFamily="34" charset="0"/>
              </a:rPr>
              <a:t> </a:t>
            </a:r>
            <a:r>
              <a:rPr lang="de" b="0" i="0" u="none" baseline="0">
                <a:latin typeface="Arial" panose="020B0604020202020204" pitchFamily="34" charset="0"/>
                <a:ea typeface="Arial" panose="020B0604020202020204" pitchFamily="34" charset="0"/>
                <a:cs typeface="Arial" panose="020B0604020202020204" pitchFamily="34" charset="0"/>
              </a:rPr>
              <a:t>Arbeitsbelastung</a:t>
            </a:r>
            <a:endParaRPr lang="de" dirty="0">
              <a:latin typeface="Arial" panose="020B0604020202020204" pitchFamily="34" charset="0"/>
              <a:cs typeface="Arial" panose="020B0604020202020204" pitchFamily="34" charset="0"/>
            </a:endParaRPr>
          </a:p>
        </p:txBody>
      </p:sp>
      <p:sp>
        <p:nvSpPr>
          <p:cNvPr id="6" name="Titel 1">
            <a:extLst>
              <a:ext uri="{FF2B5EF4-FFF2-40B4-BE49-F238E27FC236}">
                <a16:creationId xmlns:a16="http://schemas.microsoft.com/office/drawing/2014/main" id="{15CBAB35-E108-BF3D-0518-7C7730EA02CD}"/>
              </a:ext>
            </a:extLst>
          </p:cNvPr>
          <p:cNvSpPr txBox="1">
            <a:spLocks/>
          </p:cNvSpPr>
          <p:nvPr/>
        </p:nvSpPr>
        <p:spPr>
          <a:xfrm>
            <a:off x="436728" y="2935961"/>
            <a:ext cx="10366390" cy="3947376"/>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lvl="0" algn="l" eaLnBrk="0" hangingPunct="0">
              <a:buClr>
                <a:srgbClr val="0086CD"/>
              </a:buClr>
            </a:pPr>
            <a:r>
              <a:rPr lang="nl-NL" sz="2000" b="0" dirty="0" err="1">
                <a:solidFill>
                  <a:schemeClr val="tx1"/>
                </a:solidFill>
                <a:latin typeface="Arial" panose="020B0604020202020204" pitchFamily="34" charset="0"/>
                <a:cs typeface="Arial" panose="020B0604020202020204" pitchFamily="34" charset="0"/>
              </a:rPr>
              <a:t>Mögliche</a:t>
            </a:r>
            <a:r>
              <a:rPr lang="nl-NL" sz="2000" b="0" dirty="0">
                <a:solidFill>
                  <a:schemeClr val="tx1"/>
                </a:solidFill>
                <a:latin typeface="Arial" panose="020B0604020202020204" pitchFamily="34" charset="0"/>
                <a:cs typeface="Arial" panose="020B0604020202020204" pitchFamily="34" charset="0"/>
              </a:rPr>
              <a:t> </a:t>
            </a:r>
            <a:r>
              <a:rPr lang="nl-NL" sz="2000" b="0" dirty="0" err="1">
                <a:solidFill>
                  <a:schemeClr val="tx1"/>
                </a:solidFill>
                <a:latin typeface="Arial" panose="020B0604020202020204" pitchFamily="34" charset="0"/>
                <a:cs typeface="Arial" panose="020B0604020202020204" pitchFamily="34" charset="0"/>
              </a:rPr>
              <a:t>Signale</a:t>
            </a:r>
            <a:r>
              <a:rPr lang="nl-NL" sz="2000" b="0" dirty="0">
                <a:solidFill>
                  <a:schemeClr val="tx1"/>
                </a:solidFill>
                <a:latin typeface="Arial" panose="020B0604020202020204" pitchFamily="34" charset="0"/>
                <a:cs typeface="Arial" panose="020B0604020202020204" pitchFamily="34" charset="0"/>
              </a:rPr>
              <a:t> </a:t>
            </a:r>
            <a:r>
              <a:rPr lang="nl-NL" sz="2000" b="0" dirty="0" err="1">
                <a:solidFill>
                  <a:schemeClr val="tx1"/>
                </a:solidFill>
                <a:latin typeface="Arial" panose="020B0604020202020204" pitchFamily="34" charset="0"/>
                <a:cs typeface="Arial" panose="020B0604020202020204" pitchFamily="34" charset="0"/>
              </a:rPr>
              <a:t>sind</a:t>
            </a:r>
            <a:r>
              <a:rPr lang="nl-NL" sz="2000" b="0">
                <a:solidFill>
                  <a:schemeClr val="tx1"/>
                </a:solidFill>
                <a:latin typeface="Arial" panose="020B0604020202020204" pitchFamily="34" charset="0"/>
                <a:cs typeface="Arial" panose="020B0604020202020204" pitchFamily="34" charset="0"/>
              </a:rPr>
              <a:t>:</a:t>
            </a:r>
          </a:p>
          <a:p>
            <a:pPr lvl="0" algn="l" eaLnBrk="0" hangingPunct="0">
              <a:buClr>
                <a:srgbClr val="0086CD"/>
              </a:buClr>
            </a:pPr>
            <a:endParaRPr lang="de" sz="20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endParaRPr>
          </a:p>
          <a:p>
            <a:pPr lvl="0" algn="l" rtl="0" eaLnBrk="0" hangingPunct="0">
              <a:buClr>
                <a:srgbClr val="0086CD"/>
              </a:buClr>
              <a:buFontTx/>
              <a:buChar char="•"/>
            </a:pPr>
            <a:r>
              <a:rPr lang="de" sz="20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  häufiges Gefühl von Zeitdruck oder Stress</a:t>
            </a:r>
          </a:p>
          <a:p>
            <a:pPr lvl="0" algn="l" rtl="0" eaLnBrk="0" hangingPunct="0">
              <a:buClr>
                <a:srgbClr val="0086CD"/>
              </a:buClr>
              <a:buFontTx/>
              <a:buChar char="•"/>
            </a:pPr>
            <a:endParaRPr lang="de" altLang="nl-NL" sz="2000" b="0" dirty="0">
              <a:solidFill>
                <a:srgbClr val="000000"/>
              </a:solidFill>
              <a:latin typeface="Arial" panose="020B0604020202020204" pitchFamily="34" charset="0"/>
              <a:cs typeface="Arial" panose="020B0604020202020204" pitchFamily="34" charset="0"/>
            </a:endParaRPr>
          </a:p>
          <a:p>
            <a:pPr lvl="0" algn="l" rtl="0" eaLnBrk="0" hangingPunct="0">
              <a:buClr>
                <a:srgbClr val="0086CD"/>
              </a:buClr>
              <a:buFontTx/>
              <a:buChar char="•"/>
            </a:pPr>
            <a:r>
              <a:rPr lang="de" sz="20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  Schwierigkeiten bei Konzentration oder Entscheidungsfindung </a:t>
            </a:r>
          </a:p>
          <a:p>
            <a:pPr lvl="0" algn="l" rtl="0" eaLnBrk="0" hangingPunct="0">
              <a:buClr>
                <a:srgbClr val="0086CD"/>
              </a:buClr>
              <a:buFontTx/>
              <a:buChar char="•"/>
            </a:pPr>
            <a:endParaRPr lang="de" altLang="nl-NL" sz="2000" b="0" dirty="0">
              <a:solidFill>
                <a:srgbClr val="000000"/>
              </a:solidFill>
              <a:latin typeface="Arial" panose="020B0604020202020204" pitchFamily="34" charset="0"/>
              <a:cs typeface="Arial" panose="020B0604020202020204" pitchFamily="34" charset="0"/>
            </a:endParaRPr>
          </a:p>
          <a:p>
            <a:pPr lvl="0" algn="l" rtl="0" eaLnBrk="0" hangingPunct="0">
              <a:buClr>
                <a:srgbClr val="0086CD"/>
              </a:buClr>
              <a:buFontTx/>
              <a:buChar char="•"/>
            </a:pPr>
            <a:r>
              <a:rPr lang="de" sz="20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  körperliche Beschwerden wie Kopf- oder Rückenschmerzen</a:t>
            </a:r>
          </a:p>
          <a:p>
            <a:pPr lvl="0" algn="l" rtl="0" eaLnBrk="0" hangingPunct="0">
              <a:buClr>
                <a:srgbClr val="0086CD"/>
              </a:buClr>
              <a:buFontTx/>
              <a:buChar char="•"/>
            </a:pPr>
            <a:endParaRPr lang="de" sz="2000" b="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lvl="0" algn="l" rtl="0" eaLnBrk="0" hangingPunct="0">
              <a:buClr>
                <a:srgbClr val="0086CD"/>
              </a:buClr>
              <a:buFontTx/>
              <a:buChar char="•"/>
            </a:pPr>
            <a:r>
              <a:rPr lang="de" sz="20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 starke Müdigkeit </a:t>
            </a:r>
          </a:p>
          <a:p>
            <a:pPr lvl="0" algn="l" rtl="0" eaLnBrk="0" hangingPunct="0">
              <a:buClr>
                <a:srgbClr val="0086CD"/>
              </a:buClr>
              <a:buFontTx/>
              <a:buChar char="•"/>
            </a:pPr>
            <a:endParaRPr lang="de" altLang="nl-NL" sz="2000" b="0" dirty="0">
              <a:solidFill>
                <a:srgbClr val="000000"/>
              </a:solidFill>
              <a:latin typeface="Arial" panose="020B0604020202020204" pitchFamily="34" charset="0"/>
              <a:cs typeface="Arial" panose="020B0604020202020204" pitchFamily="34" charset="0"/>
            </a:endParaRPr>
          </a:p>
          <a:p>
            <a:pPr lvl="0" algn="l" rtl="0" eaLnBrk="0" hangingPunct="0">
              <a:buClr>
                <a:srgbClr val="0086CD"/>
              </a:buClr>
              <a:buFontTx/>
              <a:buChar char="•"/>
            </a:pPr>
            <a:r>
              <a:rPr lang="de" sz="20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  Ungleichgewicht zwischen Arbeit und Privatleben</a:t>
            </a:r>
          </a:p>
          <a:p>
            <a:pPr lvl="0" algn="l" rtl="0" eaLnBrk="0" hangingPunct="0">
              <a:buClr>
                <a:srgbClr val="0086CD"/>
              </a:buClr>
              <a:buFontTx/>
              <a:buChar char="•"/>
            </a:pPr>
            <a:endParaRPr lang="de" altLang="nl-NL" sz="2000" b="0" dirty="0">
              <a:solidFill>
                <a:srgbClr val="000000"/>
              </a:solidFill>
              <a:latin typeface="Arial" panose="020B0604020202020204" pitchFamily="34" charset="0"/>
              <a:cs typeface="Arial" panose="020B0604020202020204" pitchFamily="34" charset="0"/>
            </a:endParaRPr>
          </a:p>
          <a:p>
            <a:pPr lvl="0" algn="l" rtl="0" eaLnBrk="0" hangingPunct="0">
              <a:buClr>
                <a:srgbClr val="0086CD"/>
              </a:buClr>
              <a:buFontTx/>
              <a:buChar char="•"/>
            </a:pPr>
            <a:endParaRPr lang="de" altLang="nl-NL" sz="2000" b="0" dirty="0">
              <a:latin typeface="Arial" panose="020B0604020202020204" pitchFamily="34" charset="0"/>
              <a:cs typeface="Arial" panose="020B0604020202020204" pitchFamily="34" charset="0"/>
            </a:endParaRPr>
          </a:p>
          <a:p>
            <a:pPr algn="l" rtl="0">
              <a:buClr>
                <a:srgbClr val="0086CD"/>
              </a:buClr>
            </a:pPr>
            <a:endParaRPr lang="de" sz="20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3919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A7A9D-617C-9AA1-62F3-84812E42FB81}"/>
            </a:ext>
          </a:extLst>
        </p:cNvPr>
        <p:cNvGrpSpPr/>
        <p:nvPr/>
      </p:nvGrpSpPr>
      <p:grpSpPr>
        <a:xfrm>
          <a:off x="0" y="0"/>
          <a:ext cx="0" cy="0"/>
          <a:chOff x="0" y="0"/>
          <a:chExt cx="0" cy="0"/>
        </a:xfrm>
      </p:grpSpPr>
      <p:pic>
        <p:nvPicPr>
          <p:cNvPr id="5" name="Afbeelding 4" descr="Abbildung mit Bildschirmaufnahme, Rechteck – automatisch generierte Beschreibung">
            <a:extLst>
              <a:ext uri="{FF2B5EF4-FFF2-40B4-BE49-F238E27FC236}">
                <a16:creationId xmlns:a16="http://schemas.microsoft.com/office/drawing/2014/main" id="{9D72EE03-BF33-30F5-154E-F71426737D44}"/>
              </a:ext>
            </a:extLst>
          </p:cNvPr>
          <p:cNvPicPr>
            <a:picLocks noChangeAspect="1"/>
          </p:cNvPicPr>
          <p:nvPr/>
        </p:nvPicPr>
        <p:blipFill>
          <a:blip r:embed="rId3"/>
          <a:srcRect l="30823" b="51404"/>
          <a:stretch>
            <a:fillRect/>
          </a:stretch>
        </p:blipFill>
        <p:spPr>
          <a:xfrm>
            <a:off x="1" y="1444623"/>
            <a:ext cx="5376738" cy="960857"/>
          </a:xfrm>
          <a:prstGeom prst="rect">
            <a:avLst/>
          </a:prstGeom>
        </p:spPr>
      </p:pic>
      <p:sp>
        <p:nvSpPr>
          <p:cNvPr id="2" name="Titel 1">
            <a:extLst>
              <a:ext uri="{FF2B5EF4-FFF2-40B4-BE49-F238E27FC236}">
                <a16:creationId xmlns:a16="http://schemas.microsoft.com/office/drawing/2014/main" id="{8572F734-E518-D005-B064-4CF2F3849C08}"/>
              </a:ext>
            </a:extLst>
          </p:cNvPr>
          <p:cNvSpPr>
            <a:spLocks noGrp="1"/>
          </p:cNvSpPr>
          <p:nvPr>
            <p:ph type="ctrTitle"/>
          </p:nvPr>
        </p:nvSpPr>
        <p:spPr>
          <a:xfrm>
            <a:off x="848139" y="1712623"/>
            <a:ext cx="4758577" cy="649705"/>
          </a:xfrm>
        </p:spPr>
        <p:txBody>
          <a:bodyPr>
            <a:normAutofit/>
          </a:bodyPr>
          <a:lstStyle/>
          <a:p>
            <a:pPr algn="l" rtl="0"/>
            <a:r>
              <a:rPr lang="de" sz="2000" b="1" i="0" u="none" baseline="0">
                <a:solidFill>
                  <a:schemeClr val="bg1"/>
                </a:solidFill>
                <a:latin typeface="Arial" panose="020B0604020202020204" pitchFamily="34" charset="0"/>
                <a:ea typeface="Arial" panose="020B0604020202020204" pitchFamily="34" charset="0"/>
                <a:cs typeface="Arial" panose="020B0604020202020204" pitchFamily="34" charset="0"/>
              </a:rPr>
              <a:t>Was können Sie selbst tun?</a:t>
            </a:r>
            <a:endParaRPr lang="de" sz="2000" b="0" dirty="0">
              <a:solidFill>
                <a:schemeClr val="bg1"/>
              </a:solidFill>
              <a:latin typeface="Arial" panose="020B0604020202020204" pitchFamily="34" charset="0"/>
              <a:cs typeface="Arial" panose="020B0604020202020204" pitchFamily="34" charset="0"/>
            </a:endParaRPr>
          </a:p>
        </p:txBody>
      </p:sp>
      <p:sp>
        <p:nvSpPr>
          <p:cNvPr id="3" name="Ondertitel 2">
            <a:extLst>
              <a:ext uri="{FF2B5EF4-FFF2-40B4-BE49-F238E27FC236}">
                <a16:creationId xmlns:a16="http://schemas.microsoft.com/office/drawing/2014/main" id="{BC46058A-1C68-CEA2-31DF-022ECABD67EE}"/>
              </a:ext>
            </a:extLst>
          </p:cNvPr>
          <p:cNvSpPr>
            <a:spLocks noGrp="1"/>
          </p:cNvSpPr>
          <p:nvPr>
            <p:ph type="subTitle" idx="1"/>
          </p:nvPr>
        </p:nvSpPr>
        <p:spPr>
          <a:xfrm>
            <a:off x="848139" y="6456947"/>
            <a:ext cx="8159503" cy="288758"/>
          </a:xfrm>
        </p:spPr>
        <p:txBody>
          <a:bodyPr/>
          <a:lstStyle/>
          <a:p>
            <a:pPr algn="l" rtl="0"/>
            <a:endParaRPr lang="de" b="1" dirty="0">
              <a:solidFill>
                <a:schemeClr val="bg1"/>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F5BF9109-E7B9-072E-1363-661FFE06EF8A}"/>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rtl="0"/>
            <a:r>
              <a:rPr lang="de" b="1" i="0" u="none" baseline="0">
                <a:latin typeface="Arial" panose="020B0604020202020204" pitchFamily="34" charset="0"/>
                <a:ea typeface="Arial" panose="020B0604020202020204" pitchFamily="34" charset="0"/>
                <a:cs typeface="Arial" panose="020B0604020202020204" pitchFamily="34" charset="0"/>
              </a:rPr>
              <a:t>Sicher und gesund arbeiten </a:t>
            </a:r>
            <a:r>
              <a:rPr lang="de" b="1" i="0" u="none" baseline="0">
                <a:solidFill>
                  <a:srgbClr val="E30613"/>
                </a:solidFill>
                <a:latin typeface="Arial" panose="020B0604020202020204" pitchFamily="34" charset="0"/>
                <a:ea typeface="Arial" panose="020B0604020202020204" pitchFamily="34" charset="0"/>
                <a:cs typeface="Arial" panose="020B0604020202020204" pitchFamily="34" charset="0"/>
              </a:rPr>
              <a:t>|</a:t>
            </a:r>
            <a:r>
              <a:rPr lang="de" b="1" i="0" u="none" baseline="0">
                <a:latin typeface="Arial" panose="020B0604020202020204" pitchFamily="34" charset="0"/>
                <a:ea typeface="Arial" panose="020B0604020202020204" pitchFamily="34" charset="0"/>
                <a:cs typeface="Arial" panose="020B0604020202020204" pitchFamily="34" charset="0"/>
              </a:rPr>
              <a:t> </a:t>
            </a:r>
            <a:r>
              <a:rPr lang="de" b="0" i="0" u="none" baseline="0">
                <a:latin typeface="Arial" panose="020B0604020202020204" pitchFamily="34" charset="0"/>
                <a:ea typeface="Arial" panose="020B0604020202020204" pitchFamily="34" charset="0"/>
                <a:cs typeface="Arial" panose="020B0604020202020204" pitchFamily="34" charset="0"/>
              </a:rPr>
              <a:t>Arbeitsbelastung</a:t>
            </a:r>
            <a:endParaRPr lang="de" dirty="0">
              <a:latin typeface="Arial" panose="020B0604020202020204" pitchFamily="34" charset="0"/>
              <a:cs typeface="Arial" panose="020B0604020202020204" pitchFamily="34" charset="0"/>
            </a:endParaRPr>
          </a:p>
        </p:txBody>
      </p:sp>
      <p:sp>
        <p:nvSpPr>
          <p:cNvPr id="6" name="Titel 1">
            <a:extLst>
              <a:ext uri="{FF2B5EF4-FFF2-40B4-BE49-F238E27FC236}">
                <a16:creationId xmlns:a16="http://schemas.microsoft.com/office/drawing/2014/main" id="{985262E2-F8E9-035D-3321-EDC57325A6AE}"/>
              </a:ext>
            </a:extLst>
          </p:cNvPr>
          <p:cNvSpPr txBox="1">
            <a:spLocks/>
          </p:cNvSpPr>
          <p:nvPr/>
        </p:nvSpPr>
        <p:spPr>
          <a:xfrm>
            <a:off x="297457" y="2619703"/>
            <a:ext cx="10505661" cy="4263634"/>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lvl="0" algn="l" rtl="0" eaLnBrk="0" hangingPunct="0">
              <a:buClr>
                <a:srgbClr val="0086CD"/>
              </a:buClr>
              <a:buFontTx/>
              <a:buChar char="•"/>
            </a:pPr>
            <a:endParaRPr lang="de" sz="20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endParaRPr>
          </a:p>
          <a:p>
            <a:pPr lvl="0" algn="l" rtl="0" eaLnBrk="0" hangingPunct="0">
              <a:buClr>
                <a:srgbClr val="0086CD"/>
              </a:buClr>
              <a:buFontTx/>
              <a:buChar char="•"/>
            </a:pPr>
            <a:r>
              <a:rPr lang="de" sz="20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  Prioritäten setzen: Was muss heute wirklich erledigt werden? </a:t>
            </a:r>
          </a:p>
          <a:p>
            <a:pPr lvl="0" algn="l" rtl="0" eaLnBrk="0" hangingPunct="0">
              <a:buClr>
                <a:srgbClr val="0086CD"/>
              </a:buClr>
              <a:buFontTx/>
              <a:buChar char="•"/>
            </a:pPr>
            <a:endParaRPr lang="de" altLang="nl-NL" sz="2000" b="0" dirty="0">
              <a:solidFill>
                <a:schemeClr val="tx1"/>
              </a:solidFill>
              <a:latin typeface="Arial" panose="020B0604020202020204" pitchFamily="34" charset="0"/>
              <a:cs typeface="Arial" panose="020B0604020202020204" pitchFamily="34" charset="0"/>
            </a:endParaRPr>
          </a:p>
          <a:p>
            <a:pPr lvl="0" algn="l" rtl="0" eaLnBrk="0" hangingPunct="0">
              <a:buClr>
                <a:srgbClr val="0086CD"/>
              </a:buClr>
              <a:buFontTx/>
              <a:buChar char="•"/>
            </a:pPr>
            <a:r>
              <a:rPr lang="de" sz="20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  Regelmäßig Pausen machen und sich bewegen – am besten an der frischen Luft.</a:t>
            </a:r>
          </a:p>
          <a:p>
            <a:pPr lvl="0" algn="l" rtl="0" eaLnBrk="0" hangingPunct="0">
              <a:buClr>
                <a:srgbClr val="0086CD"/>
              </a:buClr>
              <a:buFontTx/>
              <a:buChar char="•"/>
            </a:pPr>
            <a:endParaRPr lang="de" altLang="nl-NL" sz="2000" b="0" dirty="0">
              <a:solidFill>
                <a:schemeClr val="tx1"/>
              </a:solidFill>
              <a:latin typeface="Arial" panose="020B0604020202020204" pitchFamily="34" charset="0"/>
              <a:cs typeface="Arial" panose="020B0604020202020204" pitchFamily="34" charset="0"/>
            </a:endParaRPr>
          </a:p>
          <a:p>
            <a:pPr lvl="0" algn="l" rtl="0" eaLnBrk="0" hangingPunct="0">
              <a:buClr>
                <a:srgbClr val="0086CD"/>
              </a:buClr>
              <a:buFontTx/>
              <a:buChar char="•"/>
            </a:pPr>
            <a:r>
              <a:rPr lang="de" sz="20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  Aufgaben aufteilen oder Kolleginnen und Kollegen um Unterstützung bitten. </a:t>
            </a:r>
          </a:p>
          <a:p>
            <a:pPr lvl="0" algn="l" rtl="0" eaLnBrk="0" hangingPunct="0">
              <a:buClr>
                <a:srgbClr val="0086CD"/>
              </a:buClr>
              <a:buFontTx/>
              <a:buChar char="•"/>
            </a:pPr>
            <a:endParaRPr lang="de" altLang="nl-NL" sz="2000" b="0" dirty="0">
              <a:solidFill>
                <a:schemeClr val="tx1"/>
              </a:solidFill>
              <a:latin typeface="Arial" panose="020B0604020202020204" pitchFamily="34" charset="0"/>
              <a:cs typeface="Arial" panose="020B0604020202020204" pitchFamily="34" charset="0"/>
            </a:endParaRPr>
          </a:p>
          <a:p>
            <a:pPr lvl="0" algn="l" eaLnBrk="0" hangingPunct="0">
              <a:buClr>
                <a:srgbClr val="0086CD"/>
              </a:buClr>
              <a:buFontTx/>
              <a:buChar char="•"/>
            </a:pPr>
            <a:r>
              <a:rPr lang="de" sz="20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  </a:t>
            </a:r>
            <a:r>
              <a:rPr lang="de-DE" sz="2000" dirty="0">
                <a:solidFill>
                  <a:schemeClr val="tx1"/>
                </a:solidFill>
              </a:rPr>
              <a:t>Eigene Grenzen erkennen und auch einmal Nein sagen.</a:t>
            </a:r>
            <a:endParaRPr lang="de" sz="20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endParaRPr>
          </a:p>
          <a:p>
            <a:pPr lvl="0" algn="l" rtl="0" eaLnBrk="0" hangingPunct="0">
              <a:buClr>
                <a:srgbClr val="0086CD"/>
              </a:buClr>
              <a:buFontTx/>
              <a:buChar char="•"/>
            </a:pPr>
            <a:endParaRPr lang="de" altLang="nl-NL" sz="2000" b="0" dirty="0">
              <a:solidFill>
                <a:schemeClr val="tx1"/>
              </a:solidFill>
              <a:latin typeface="Arial" panose="020B0604020202020204" pitchFamily="34" charset="0"/>
              <a:cs typeface="Arial" panose="020B0604020202020204" pitchFamily="34" charset="0"/>
            </a:endParaRPr>
          </a:p>
          <a:p>
            <a:pPr lvl="0" algn="l" rtl="0" eaLnBrk="0" hangingPunct="0">
              <a:buClr>
                <a:srgbClr val="0086CD"/>
              </a:buClr>
              <a:buFontTx/>
              <a:buChar char="•"/>
            </a:pPr>
            <a:endParaRPr lang="de" altLang="nl-NL" sz="2000" b="0" dirty="0">
              <a:solidFill>
                <a:schemeClr val="tx1"/>
              </a:solidFill>
              <a:latin typeface="Arial" panose="020B0604020202020204" pitchFamily="34" charset="0"/>
              <a:cs typeface="Arial" panose="020B0604020202020204" pitchFamily="34" charset="0"/>
            </a:endParaRPr>
          </a:p>
          <a:p>
            <a:pPr algn="l" rtl="0">
              <a:buClr>
                <a:srgbClr val="0086CD"/>
              </a:buClr>
            </a:pPr>
            <a:endParaRPr lang="de" sz="20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715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7A68A-7856-5062-F959-14B9232676DF}"/>
            </a:ext>
          </a:extLst>
        </p:cNvPr>
        <p:cNvGrpSpPr/>
        <p:nvPr/>
      </p:nvGrpSpPr>
      <p:grpSpPr>
        <a:xfrm>
          <a:off x="0" y="0"/>
          <a:ext cx="0" cy="0"/>
          <a:chOff x="0" y="0"/>
          <a:chExt cx="0" cy="0"/>
        </a:xfrm>
      </p:grpSpPr>
      <p:pic>
        <p:nvPicPr>
          <p:cNvPr id="5" name="Afbeelding 4" descr="Abbildung mit Bildschirmaufnahme, Rechteck – automatisch generierte Beschreibung">
            <a:extLst>
              <a:ext uri="{FF2B5EF4-FFF2-40B4-BE49-F238E27FC236}">
                <a16:creationId xmlns:a16="http://schemas.microsoft.com/office/drawing/2014/main" id="{C1596719-AE7D-E8F4-A317-1CBDFD532925}"/>
              </a:ext>
            </a:extLst>
          </p:cNvPr>
          <p:cNvPicPr>
            <a:picLocks noChangeAspect="1"/>
          </p:cNvPicPr>
          <p:nvPr/>
        </p:nvPicPr>
        <p:blipFill>
          <a:blip r:embed="rId3"/>
          <a:srcRect l="70847" b="51404"/>
          <a:stretch>
            <a:fillRect/>
          </a:stretch>
        </p:blipFill>
        <p:spPr>
          <a:xfrm>
            <a:off x="-1" y="1444623"/>
            <a:ext cx="4354287" cy="960857"/>
          </a:xfrm>
          <a:prstGeom prst="rect">
            <a:avLst/>
          </a:prstGeom>
        </p:spPr>
      </p:pic>
      <p:sp>
        <p:nvSpPr>
          <p:cNvPr id="2" name="Titel 1">
            <a:extLst>
              <a:ext uri="{FF2B5EF4-FFF2-40B4-BE49-F238E27FC236}">
                <a16:creationId xmlns:a16="http://schemas.microsoft.com/office/drawing/2014/main" id="{989C26B3-2837-E9FE-9F67-02277A3B756B}"/>
              </a:ext>
            </a:extLst>
          </p:cNvPr>
          <p:cNvSpPr>
            <a:spLocks noGrp="1"/>
          </p:cNvSpPr>
          <p:nvPr>
            <p:ph type="ctrTitle"/>
          </p:nvPr>
        </p:nvSpPr>
        <p:spPr>
          <a:xfrm>
            <a:off x="848139" y="1712623"/>
            <a:ext cx="4758577" cy="649705"/>
          </a:xfrm>
        </p:spPr>
        <p:txBody>
          <a:bodyPr>
            <a:normAutofit/>
          </a:bodyPr>
          <a:lstStyle/>
          <a:p>
            <a:pPr algn="l" rtl="0"/>
            <a:r>
              <a:rPr lang="de" sz="2000" b="1" i="0" u="none" baseline="0">
                <a:solidFill>
                  <a:schemeClr val="bg1"/>
                </a:solidFill>
                <a:latin typeface="Arial" panose="020B0604020202020204" pitchFamily="34" charset="0"/>
                <a:ea typeface="Arial" panose="020B0604020202020204" pitchFamily="34" charset="0"/>
                <a:cs typeface="Arial" panose="020B0604020202020204" pitchFamily="34" charset="0"/>
              </a:rPr>
              <a:t>Kurz zusammengefasst</a:t>
            </a:r>
            <a:endParaRPr lang="de" sz="2000" b="0" dirty="0">
              <a:solidFill>
                <a:schemeClr val="bg1"/>
              </a:solidFill>
              <a:latin typeface="Arial" panose="020B0604020202020204" pitchFamily="34" charset="0"/>
              <a:cs typeface="Arial" panose="020B0604020202020204" pitchFamily="34" charset="0"/>
            </a:endParaRPr>
          </a:p>
        </p:txBody>
      </p:sp>
      <p:sp>
        <p:nvSpPr>
          <p:cNvPr id="3" name="Ondertitel 2">
            <a:extLst>
              <a:ext uri="{FF2B5EF4-FFF2-40B4-BE49-F238E27FC236}">
                <a16:creationId xmlns:a16="http://schemas.microsoft.com/office/drawing/2014/main" id="{7B087B38-1B94-8F52-99EC-D3188A39BE95}"/>
              </a:ext>
            </a:extLst>
          </p:cNvPr>
          <p:cNvSpPr>
            <a:spLocks noGrp="1"/>
          </p:cNvSpPr>
          <p:nvPr>
            <p:ph type="subTitle" idx="1"/>
          </p:nvPr>
        </p:nvSpPr>
        <p:spPr>
          <a:xfrm>
            <a:off x="848139" y="6456947"/>
            <a:ext cx="8159503" cy="288758"/>
          </a:xfrm>
        </p:spPr>
        <p:txBody>
          <a:bodyPr/>
          <a:lstStyle/>
          <a:p>
            <a:pPr algn="l" rtl="0"/>
            <a:endParaRPr lang="de" b="1" dirty="0">
              <a:solidFill>
                <a:schemeClr val="bg1"/>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FA7783DF-98D3-6C10-3586-BCEE2CEA08DE}"/>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rtl="0"/>
            <a:r>
              <a:rPr lang="de" b="1" i="0" u="none" baseline="0">
                <a:latin typeface="Arial" panose="020B0604020202020204" pitchFamily="34" charset="0"/>
                <a:ea typeface="Arial" panose="020B0604020202020204" pitchFamily="34" charset="0"/>
                <a:cs typeface="Arial" panose="020B0604020202020204" pitchFamily="34" charset="0"/>
              </a:rPr>
              <a:t>Sicher und gesund arbeiten </a:t>
            </a:r>
            <a:r>
              <a:rPr lang="de" b="1" i="0" u="none" baseline="0">
                <a:solidFill>
                  <a:srgbClr val="E30613"/>
                </a:solidFill>
                <a:latin typeface="Arial" panose="020B0604020202020204" pitchFamily="34" charset="0"/>
                <a:ea typeface="Arial" panose="020B0604020202020204" pitchFamily="34" charset="0"/>
                <a:cs typeface="Arial" panose="020B0604020202020204" pitchFamily="34" charset="0"/>
              </a:rPr>
              <a:t>|</a:t>
            </a:r>
            <a:r>
              <a:rPr lang="de" b="1" i="0" u="none" baseline="0">
                <a:latin typeface="Arial" panose="020B0604020202020204" pitchFamily="34" charset="0"/>
                <a:ea typeface="Arial" panose="020B0604020202020204" pitchFamily="34" charset="0"/>
                <a:cs typeface="Arial" panose="020B0604020202020204" pitchFamily="34" charset="0"/>
              </a:rPr>
              <a:t> </a:t>
            </a:r>
            <a:r>
              <a:rPr lang="de" b="0" i="0" u="none" baseline="0">
                <a:latin typeface="Arial" panose="020B0604020202020204" pitchFamily="34" charset="0"/>
                <a:ea typeface="Arial" panose="020B0604020202020204" pitchFamily="34" charset="0"/>
                <a:cs typeface="Arial" panose="020B0604020202020204" pitchFamily="34" charset="0"/>
              </a:rPr>
              <a:t>Arbeitsbelastung</a:t>
            </a:r>
            <a:endParaRPr lang="de" dirty="0">
              <a:latin typeface="Arial" panose="020B0604020202020204" pitchFamily="34" charset="0"/>
              <a:cs typeface="Arial" panose="020B0604020202020204" pitchFamily="34" charset="0"/>
            </a:endParaRPr>
          </a:p>
        </p:txBody>
      </p:sp>
      <p:sp>
        <p:nvSpPr>
          <p:cNvPr id="6" name="Titel 1">
            <a:extLst>
              <a:ext uri="{FF2B5EF4-FFF2-40B4-BE49-F238E27FC236}">
                <a16:creationId xmlns:a16="http://schemas.microsoft.com/office/drawing/2014/main" id="{B2EB2134-F83F-97B0-5B34-E42B65B2A41A}"/>
              </a:ext>
            </a:extLst>
          </p:cNvPr>
          <p:cNvSpPr txBox="1">
            <a:spLocks/>
          </p:cNvSpPr>
          <p:nvPr/>
        </p:nvSpPr>
        <p:spPr>
          <a:xfrm>
            <a:off x="3052968" y="2935961"/>
            <a:ext cx="8023527" cy="394737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marL="285750" indent="-285750" algn="l" eaLnBrk="0" hangingPunct="0">
              <a:buClr>
                <a:srgbClr val="0086CD"/>
              </a:buClr>
              <a:buFontTx/>
              <a:buChar char="•"/>
            </a:pPr>
            <a:r>
              <a:rPr lang="de" sz="20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Es ist normal, sich bei der Arbeit unter Druck zu fühlen. Wichtig ist jedoch, </a:t>
            </a:r>
            <a:r>
              <a:rPr lang="de-DE" sz="2000" dirty="0">
                <a:solidFill>
                  <a:schemeClr val="tx1"/>
                </a:solidFill>
              </a:rPr>
              <a:t>dass der Druck nicht zu hoch oder dauerhaft wird.</a:t>
            </a:r>
            <a:endParaRPr lang="de" sz="20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endParaRPr>
          </a:p>
          <a:p>
            <a:pPr marL="285750" indent="-285750" algn="l" rtl="0" eaLnBrk="0" hangingPunct="0">
              <a:buClr>
                <a:srgbClr val="0086CD"/>
              </a:buClr>
              <a:buFontTx/>
              <a:buChar char="•"/>
            </a:pPr>
            <a:endParaRPr lang="de" sz="2000" b="0" dirty="0">
              <a:solidFill>
                <a:schemeClr val="tx1"/>
              </a:solidFill>
              <a:latin typeface="Arial" panose="020B0604020202020204" pitchFamily="34" charset="0"/>
              <a:cs typeface="Arial" panose="020B0604020202020204" pitchFamily="34" charset="0"/>
            </a:endParaRPr>
          </a:p>
          <a:p>
            <a:pPr marL="285750" indent="-285750" algn="l" rtl="0" eaLnBrk="0" hangingPunct="0">
              <a:buClr>
                <a:srgbClr val="0086CD"/>
              </a:buClr>
              <a:buFontTx/>
              <a:buChar char="•"/>
            </a:pPr>
            <a:r>
              <a:rPr lang="de" sz="20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Wenn die Arbeitsbelastung zu hoch wird, ist es wichtig, frühzeitig darüber zu sprechen. Tauschen Sie sich mit Ihren Vorgesetzten oder Kolleginnen und Kollegen aus und suchen Sie gemeinsam nach Lösungen. </a:t>
            </a:r>
          </a:p>
          <a:p>
            <a:pPr lvl="0" algn="l" rtl="0" eaLnBrk="0" hangingPunct="0">
              <a:buClr>
                <a:srgbClr val="0086CD"/>
              </a:buClr>
            </a:pPr>
            <a:endParaRPr lang="de" altLang="nl-NL" sz="2000" b="0" dirty="0">
              <a:solidFill>
                <a:schemeClr val="tx1"/>
              </a:solidFill>
              <a:latin typeface="Arial" panose="020B0604020202020204" pitchFamily="34" charset="0"/>
              <a:cs typeface="Arial" panose="020B0604020202020204" pitchFamily="34" charset="0"/>
            </a:endParaRPr>
          </a:p>
          <a:p>
            <a:pPr algn="l" rtl="0">
              <a:buClr>
                <a:srgbClr val="0086CD"/>
              </a:buClr>
            </a:pPr>
            <a:endParaRPr lang="de" sz="20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2329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47736-155C-7CEE-F470-3AEF91EC0EC9}"/>
            </a:ext>
          </a:extLst>
        </p:cNvPr>
        <p:cNvGrpSpPr/>
        <p:nvPr/>
      </p:nvGrpSpPr>
      <p:grpSpPr>
        <a:xfrm>
          <a:off x="0" y="0"/>
          <a:ext cx="0" cy="0"/>
          <a:chOff x="0" y="0"/>
          <a:chExt cx="0" cy="0"/>
        </a:xfrm>
      </p:grpSpPr>
      <p:pic>
        <p:nvPicPr>
          <p:cNvPr id="9" name="Afbeelding 8" descr="Schwarz-weißes Bild – automatisch generierte Beschreibung mit geringer Zuverlässigkeit">
            <a:extLst>
              <a:ext uri="{FF2B5EF4-FFF2-40B4-BE49-F238E27FC236}">
                <a16:creationId xmlns:a16="http://schemas.microsoft.com/office/drawing/2014/main" id="{6209F36E-6C43-5E4F-7C6A-1857F3CF3B02}"/>
              </a:ext>
            </a:extLst>
          </p:cNvPr>
          <p:cNvPicPr>
            <a:picLocks noChangeAspect="1"/>
          </p:cNvPicPr>
          <p:nvPr/>
        </p:nvPicPr>
        <p:blipFill>
          <a:blip r:embed="rId2"/>
          <a:srcRect t="2320" b="8431"/>
          <a:stretch/>
        </p:blipFill>
        <p:spPr>
          <a:xfrm>
            <a:off x="838200" y="1138990"/>
            <a:ext cx="10505661" cy="4990878"/>
          </a:xfrm>
          <a:prstGeom prst="rect">
            <a:avLst/>
          </a:prstGeom>
        </p:spPr>
      </p:pic>
      <p:sp>
        <p:nvSpPr>
          <p:cNvPr id="6" name="Ondertitel 2">
            <a:extLst>
              <a:ext uri="{FF2B5EF4-FFF2-40B4-BE49-F238E27FC236}">
                <a16:creationId xmlns:a16="http://schemas.microsoft.com/office/drawing/2014/main" id="{0E5BB89C-0580-5871-D2F8-B4C56456CEF8}"/>
              </a:ext>
            </a:extLst>
          </p:cNvPr>
          <p:cNvSpPr txBox="1">
            <a:spLocks/>
          </p:cNvSpPr>
          <p:nvPr/>
        </p:nvSpPr>
        <p:spPr>
          <a:xfrm>
            <a:off x="848139" y="6456947"/>
            <a:ext cx="8159503" cy="2887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E30613"/>
              </a:buClr>
              <a:buFont typeface="Arial" panose="020B0604020202020204" pitchFamily="34" charset="0"/>
              <a:buChar char="•"/>
              <a:defRPr sz="1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rgbClr val="0086CD"/>
              </a:buClr>
              <a:buFont typeface="Arial" panose="020B0604020202020204" pitchFamily="34" charset="0"/>
              <a:buChar char="•"/>
              <a:defRPr sz="1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de" b="1" i="0" u="none" baseline="0">
                <a:solidFill>
                  <a:schemeClr val="bg1"/>
                </a:solidFill>
                <a:latin typeface="Arial" panose="020B0604020202020204" pitchFamily="34" charset="0"/>
                <a:ea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info@5xbeter.nl</a:t>
            </a:r>
            <a:r>
              <a:rPr lang="de" b="1" i="0" u="none" baseline="0">
                <a:solidFill>
                  <a:schemeClr val="bg1"/>
                </a:solidFill>
                <a:latin typeface="Arial" panose="020B0604020202020204" pitchFamily="34" charset="0"/>
                <a:ea typeface="Arial" panose="020B0604020202020204" pitchFamily="34" charset="0"/>
                <a:cs typeface="Arial" panose="020B0604020202020204" pitchFamily="34" charset="0"/>
              </a:rPr>
              <a:t>   |   </a:t>
            </a:r>
            <a:r>
              <a:rPr lang="de" b="1" i="0" u="none" baseline="0">
                <a:solidFill>
                  <a:schemeClr val="bg1"/>
                </a:solidFill>
                <a:latin typeface="Arial" panose="020B0604020202020204" pitchFamily="34" charset="0"/>
                <a:ea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www.5xbeter.nl</a:t>
            </a:r>
            <a:endParaRPr lang="de" b="1" dirty="0">
              <a:solidFill>
                <a:schemeClr val="bg1"/>
              </a:solidFill>
              <a:latin typeface="Arial" panose="020B0604020202020204" pitchFamily="34" charset="0"/>
              <a:cs typeface="Arial" panose="020B0604020202020204" pitchFamily="34" charset="0"/>
            </a:endParaRPr>
          </a:p>
          <a:p>
            <a:pPr marL="0" indent="0" algn="l" rtl="0">
              <a:buNone/>
            </a:pPr>
            <a:endParaRPr lang="de" b="1" dirty="0">
              <a:solidFill>
                <a:schemeClr val="bg1"/>
              </a:solidFill>
              <a:latin typeface="Arial" panose="020B0604020202020204" pitchFamily="34" charset="0"/>
              <a:cs typeface="Arial" panose="020B0604020202020204" pitchFamily="34" charset="0"/>
            </a:endParaRPr>
          </a:p>
        </p:txBody>
      </p:sp>
      <p:sp>
        <p:nvSpPr>
          <p:cNvPr id="7" name="Titel 1">
            <a:extLst>
              <a:ext uri="{FF2B5EF4-FFF2-40B4-BE49-F238E27FC236}">
                <a16:creationId xmlns:a16="http://schemas.microsoft.com/office/drawing/2014/main" id="{7BD2D58D-27DB-9BAF-8F64-D00FA1A3187D}"/>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rtl="0"/>
            <a:r>
              <a:rPr lang="de" b="1" i="0" u="none" baseline="0">
                <a:latin typeface="Arial" panose="020B0604020202020204" pitchFamily="34" charset="0"/>
                <a:ea typeface="Arial" panose="020B0604020202020204" pitchFamily="34" charset="0"/>
                <a:cs typeface="Arial" panose="020B0604020202020204" pitchFamily="34" charset="0"/>
              </a:rPr>
              <a:t>Sicher und gesund arbeiten </a:t>
            </a:r>
            <a:r>
              <a:rPr lang="de" b="1" i="0" u="none" baseline="0">
                <a:solidFill>
                  <a:srgbClr val="E30613"/>
                </a:solidFill>
                <a:latin typeface="Arial" panose="020B0604020202020204" pitchFamily="34" charset="0"/>
                <a:ea typeface="Arial" panose="020B0604020202020204" pitchFamily="34" charset="0"/>
                <a:cs typeface="Arial" panose="020B0604020202020204" pitchFamily="34" charset="0"/>
              </a:rPr>
              <a:t>|</a:t>
            </a:r>
            <a:r>
              <a:rPr lang="de" b="1" i="0" u="none" baseline="0">
                <a:latin typeface="Arial" panose="020B0604020202020204" pitchFamily="34" charset="0"/>
                <a:ea typeface="Arial" panose="020B0604020202020204" pitchFamily="34" charset="0"/>
                <a:cs typeface="Arial" panose="020B0604020202020204" pitchFamily="34" charset="0"/>
              </a:rPr>
              <a:t> </a:t>
            </a:r>
            <a:r>
              <a:rPr lang="de" b="0" i="0" u="none" baseline="0">
                <a:latin typeface="Arial" panose="020B0604020202020204" pitchFamily="34" charset="0"/>
                <a:ea typeface="Arial" panose="020B0604020202020204" pitchFamily="34" charset="0"/>
                <a:cs typeface="Arial" panose="020B0604020202020204" pitchFamily="34" charset="0"/>
              </a:rPr>
              <a:t>Arbeitsbelastung</a:t>
            </a:r>
            <a:endParaRPr lang="de" dirty="0">
              <a:latin typeface="Arial" panose="020B0604020202020204" pitchFamily="34" charset="0"/>
              <a:cs typeface="Arial" panose="020B0604020202020204" pitchFamily="34" charset="0"/>
            </a:endParaRPr>
          </a:p>
        </p:txBody>
      </p:sp>
      <p:pic>
        <p:nvPicPr>
          <p:cNvPr id="3" name="Afbeelding 2" descr="Abbildung mit Bildschirmaufnahme, Rechteck – automatisch generierte Beschreibung">
            <a:extLst>
              <a:ext uri="{FF2B5EF4-FFF2-40B4-BE49-F238E27FC236}">
                <a16:creationId xmlns:a16="http://schemas.microsoft.com/office/drawing/2014/main" id="{4FC31023-30A4-C5F0-C4CA-7B575F85BC47}"/>
              </a:ext>
            </a:extLst>
          </p:cNvPr>
          <p:cNvPicPr>
            <a:picLocks noChangeAspect="1"/>
          </p:cNvPicPr>
          <p:nvPr/>
        </p:nvPicPr>
        <p:blipFill>
          <a:blip r:embed="rId5"/>
          <a:srcRect l="54022" b="51404"/>
          <a:stretch/>
        </p:blipFill>
        <p:spPr>
          <a:xfrm>
            <a:off x="0" y="1400379"/>
            <a:ext cx="3573640" cy="960857"/>
          </a:xfrm>
          <a:prstGeom prst="rect">
            <a:avLst/>
          </a:prstGeom>
        </p:spPr>
      </p:pic>
      <p:sp>
        <p:nvSpPr>
          <p:cNvPr id="4" name="Titel 1">
            <a:extLst>
              <a:ext uri="{FF2B5EF4-FFF2-40B4-BE49-F238E27FC236}">
                <a16:creationId xmlns:a16="http://schemas.microsoft.com/office/drawing/2014/main" id="{B85874DE-444D-FE16-F32D-67262585BD22}"/>
              </a:ext>
            </a:extLst>
          </p:cNvPr>
          <p:cNvSpPr txBox="1">
            <a:spLocks/>
          </p:cNvSpPr>
          <p:nvPr/>
        </p:nvSpPr>
        <p:spPr>
          <a:xfrm>
            <a:off x="843169" y="1555380"/>
            <a:ext cx="6949109" cy="64970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algn="l" rtl="0"/>
            <a:r>
              <a:rPr lang="de" sz="4000" b="1" i="0" u="none" baseline="0">
                <a:solidFill>
                  <a:schemeClr val="bg1"/>
                </a:solidFill>
                <a:latin typeface="Arial" panose="020B0604020202020204" pitchFamily="34" charset="0"/>
                <a:ea typeface="Arial" panose="020B0604020202020204" pitchFamily="34" charset="0"/>
                <a:cs typeface="Arial" panose="020B0604020202020204" pitchFamily="34" charset="0"/>
              </a:rPr>
              <a:t>Fragen?</a:t>
            </a:r>
            <a:endParaRPr lang="de" sz="40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0341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6E6DB-BFFE-EF5E-6A21-4BD6167618F5}"/>
            </a:ext>
          </a:extLst>
        </p:cNvPr>
        <p:cNvGrpSpPr/>
        <p:nvPr/>
      </p:nvGrpSpPr>
      <p:grpSpPr>
        <a:xfrm>
          <a:off x="0" y="0"/>
          <a:ext cx="0" cy="0"/>
          <a:chOff x="0" y="0"/>
          <a:chExt cx="0" cy="0"/>
        </a:xfrm>
      </p:grpSpPr>
      <p:sp>
        <p:nvSpPr>
          <p:cNvPr id="6" name="Ondertitel 2">
            <a:extLst>
              <a:ext uri="{FF2B5EF4-FFF2-40B4-BE49-F238E27FC236}">
                <a16:creationId xmlns:a16="http://schemas.microsoft.com/office/drawing/2014/main" id="{82A39C81-B8B4-4FD9-8E88-C892411A55FA}"/>
              </a:ext>
            </a:extLst>
          </p:cNvPr>
          <p:cNvSpPr txBox="1">
            <a:spLocks/>
          </p:cNvSpPr>
          <p:nvPr/>
        </p:nvSpPr>
        <p:spPr>
          <a:xfrm>
            <a:off x="848139" y="6456947"/>
            <a:ext cx="8159503" cy="2887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E30613"/>
              </a:buClr>
              <a:buFont typeface="Arial" panose="020B0604020202020204" pitchFamily="34" charset="0"/>
              <a:buChar char="•"/>
              <a:defRPr sz="1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rgbClr val="0086CD"/>
              </a:buClr>
              <a:buFont typeface="Arial" panose="020B0604020202020204" pitchFamily="34" charset="0"/>
              <a:buChar char="•"/>
              <a:defRPr sz="1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de" b="1" i="0" u="none" baseline="0">
                <a:solidFill>
                  <a:schemeClr val="bg1"/>
                </a:solidFill>
                <a:latin typeface="Arial" panose="020B0604020202020204" pitchFamily="34" charset="0"/>
                <a:ea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info@5xbeter.nl</a:t>
            </a:r>
            <a:r>
              <a:rPr lang="de" b="1" i="0" u="none" baseline="0">
                <a:solidFill>
                  <a:schemeClr val="bg1"/>
                </a:solidFill>
                <a:latin typeface="Arial" panose="020B0604020202020204" pitchFamily="34" charset="0"/>
                <a:ea typeface="Arial" panose="020B0604020202020204" pitchFamily="34" charset="0"/>
                <a:cs typeface="Arial" panose="020B0604020202020204" pitchFamily="34" charset="0"/>
              </a:rPr>
              <a:t>   |   </a:t>
            </a:r>
            <a:r>
              <a:rPr lang="de" b="1" i="0" u="none" baseline="0">
                <a:solidFill>
                  <a:schemeClr val="bg1"/>
                </a:solidFill>
                <a:latin typeface="Arial" panose="020B0604020202020204" pitchFamily="34" charset="0"/>
                <a:ea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www.5xbeter.nl</a:t>
            </a:r>
            <a:endParaRPr lang="de" b="1" dirty="0">
              <a:solidFill>
                <a:schemeClr val="bg1"/>
              </a:solidFill>
              <a:latin typeface="Arial" panose="020B0604020202020204" pitchFamily="34" charset="0"/>
              <a:cs typeface="Arial" panose="020B0604020202020204" pitchFamily="34" charset="0"/>
            </a:endParaRPr>
          </a:p>
          <a:p>
            <a:pPr marL="0" indent="0" algn="l" rtl="0">
              <a:buNone/>
            </a:pPr>
            <a:endParaRPr lang="de" b="1" dirty="0">
              <a:solidFill>
                <a:schemeClr val="bg1"/>
              </a:solidFill>
              <a:latin typeface="Arial" panose="020B0604020202020204" pitchFamily="34" charset="0"/>
              <a:cs typeface="Arial" panose="020B0604020202020204" pitchFamily="34" charset="0"/>
            </a:endParaRPr>
          </a:p>
        </p:txBody>
      </p:sp>
      <p:sp>
        <p:nvSpPr>
          <p:cNvPr id="7" name="Titel 1">
            <a:extLst>
              <a:ext uri="{FF2B5EF4-FFF2-40B4-BE49-F238E27FC236}">
                <a16:creationId xmlns:a16="http://schemas.microsoft.com/office/drawing/2014/main" id="{27A67ADB-F25A-4D80-AB74-8612478F66EC}"/>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rtl="0"/>
            <a:r>
              <a:rPr lang="de" b="1" i="0" u="none" baseline="0">
                <a:latin typeface="Arial" panose="020B0604020202020204" pitchFamily="34" charset="0"/>
                <a:ea typeface="Arial" panose="020B0604020202020204" pitchFamily="34" charset="0"/>
                <a:cs typeface="Arial" panose="020B0604020202020204" pitchFamily="34" charset="0"/>
              </a:rPr>
              <a:t>Sicher und gesund arbeiten </a:t>
            </a:r>
            <a:r>
              <a:rPr lang="de" b="1" i="0" u="none" baseline="0">
                <a:solidFill>
                  <a:srgbClr val="E30613"/>
                </a:solidFill>
                <a:latin typeface="Arial" panose="020B0604020202020204" pitchFamily="34" charset="0"/>
                <a:ea typeface="Arial" panose="020B0604020202020204" pitchFamily="34" charset="0"/>
                <a:cs typeface="Arial" panose="020B0604020202020204" pitchFamily="34" charset="0"/>
              </a:rPr>
              <a:t>|</a:t>
            </a:r>
            <a:r>
              <a:rPr lang="de" b="1" i="0" u="none" baseline="0">
                <a:latin typeface="Arial" panose="020B0604020202020204" pitchFamily="34" charset="0"/>
                <a:ea typeface="Arial" panose="020B0604020202020204" pitchFamily="34" charset="0"/>
                <a:cs typeface="Arial" panose="020B0604020202020204" pitchFamily="34" charset="0"/>
              </a:rPr>
              <a:t> </a:t>
            </a:r>
            <a:r>
              <a:rPr lang="de" b="0" i="0" u="none" baseline="0">
                <a:latin typeface="Arial" panose="020B0604020202020204" pitchFamily="34" charset="0"/>
                <a:ea typeface="Arial" panose="020B0604020202020204" pitchFamily="34" charset="0"/>
                <a:cs typeface="Arial" panose="020B0604020202020204" pitchFamily="34" charset="0"/>
              </a:rPr>
              <a:t>Arbeitsbelastung</a:t>
            </a:r>
            <a:endParaRPr lang="de" dirty="0">
              <a:latin typeface="Arial" panose="020B0604020202020204" pitchFamily="34" charset="0"/>
              <a:cs typeface="Arial" panose="020B0604020202020204" pitchFamily="34" charset="0"/>
            </a:endParaRPr>
          </a:p>
        </p:txBody>
      </p:sp>
      <p:pic>
        <p:nvPicPr>
          <p:cNvPr id="3" name="Afbeelding 2" descr="Abbildung mit Bildschirmaufnahme, Rechteck – automatisch generierte Beschreibung">
            <a:extLst>
              <a:ext uri="{FF2B5EF4-FFF2-40B4-BE49-F238E27FC236}">
                <a16:creationId xmlns:a16="http://schemas.microsoft.com/office/drawing/2014/main" id="{608DAE63-D948-C359-EA9F-10BF16160DDB}"/>
              </a:ext>
            </a:extLst>
          </p:cNvPr>
          <p:cNvPicPr>
            <a:picLocks noChangeAspect="1"/>
          </p:cNvPicPr>
          <p:nvPr/>
        </p:nvPicPr>
        <p:blipFill>
          <a:blip r:embed="rId4"/>
          <a:srcRect l="39742" b="51404"/>
          <a:stretch/>
        </p:blipFill>
        <p:spPr>
          <a:xfrm>
            <a:off x="0" y="1400379"/>
            <a:ext cx="6422572" cy="960857"/>
          </a:xfrm>
          <a:prstGeom prst="rect">
            <a:avLst/>
          </a:prstGeom>
        </p:spPr>
      </p:pic>
      <p:sp>
        <p:nvSpPr>
          <p:cNvPr id="4" name="Titel 1">
            <a:extLst>
              <a:ext uri="{FF2B5EF4-FFF2-40B4-BE49-F238E27FC236}">
                <a16:creationId xmlns:a16="http://schemas.microsoft.com/office/drawing/2014/main" id="{A8D58156-E9ED-0C3B-CF95-3179305E1409}"/>
              </a:ext>
            </a:extLst>
          </p:cNvPr>
          <p:cNvSpPr txBox="1">
            <a:spLocks/>
          </p:cNvSpPr>
          <p:nvPr/>
        </p:nvSpPr>
        <p:spPr>
          <a:xfrm>
            <a:off x="843169" y="1555380"/>
            <a:ext cx="6949109" cy="64970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algn="l" rtl="0"/>
            <a:r>
              <a:rPr lang="de" sz="4000" b="1" i="0" u="none" baseline="0">
                <a:solidFill>
                  <a:schemeClr val="bg1"/>
                </a:solidFill>
                <a:latin typeface="Arial" panose="020B0604020202020204" pitchFamily="34" charset="0"/>
                <a:ea typeface="Arial" panose="020B0604020202020204" pitchFamily="34" charset="0"/>
                <a:cs typeface="Arial" panose="020B0604020202020204" pitchFamily="34" charset="0"/>
              </a:rPr>
              <a:t>Benötigen Sie Hilfe?</a:t>
            </a:r>
            <a:endParaRPr lang="de" sz="4000" b="0" dirty="0">
              <a:solidFill>
                <a:schemeClr val="bg1"/>
              </a:solidFill>
              <a:latin typeface="Arial" panose="020B0604020202020204" pitchFamily="34" charset="0"/>
              <a:cs typeface="Arial" panose="020B0604020202020204" pitchFamily="34" charset="0"/>
            </a:endParaRPr>
          </a:p>
        </p:txBody>
      </p:sp>
      <p:sp>
        <p:nvSpPr>
          <p:cNvPr id="5" name="Titel 1">
            <a:extLst>
              <a:ext uri="{FF2B5EF4-FFF2-40B4-BE49-F238E27FC236}">
                <a16:creationId xmlns:a16="http://schemas.microsoft.com/office/drawing/2014/main" id="{0A38D03F-79AE-F8D5-5456-7A397A4FBEB1}"/>
              </a:ext>
            </a:extLst>
          </p:cNvPr>
          <p:cNvSpPr txBox="1">
            <a:spLocks/>
          </p:cNvSpPr>
          <p:nvPr/>
        </p:nvSpPr>
        <p:spPr>
          <a:xfrm>
            <a:off x="848139" y="2667002"/>
            <a:ext cx="10434762" cy="513347"/>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algn="l" defTabSz="360000">
              <a:buClr>
                <a:srgbClr val="E30613"/>
              </a:buClr>
            </a:pPr>
            <a:r>
              <a:rPr lang="de-DE" sz="2000" dirty="0">
                <a:solidFill>
                  <a:schemeClr val="tx1"/>
                </a:solidFill>
                <a:latin typeface="Arial" panose="020B0604020202020204" pitchFamily="34" charset="0"/>
                <a:cs typeface="Arial" panose="020B0604020202020204" pitchFamily="34" charset="0"/>
              </a:rPr>
              <a:t>Sprechen Sie mit Ihrer Führungskraft oder wenden Sie sich an die Fachkraft für Arbeitssicherheit bzw. den Präventionsbeauftragten.</a:t>
            </a:r>
            <a:endParaRPr lang="de" sz="2000" dirty="0">
              <a:solidFill>
                <a:schemeClr val="tx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B0ED5A92-3D4D-6D11-2349-EC7B091C895D}"/>
              </a:ext>
            </a:extLst>
          </p:cNvPr>
          <p:cNvSpPr txBox="1">
            <a:spLocks/>
          </p:cNvSpPr>
          <p:nvPr/>
        </p:nvSpPr>
        <p:spPr>
          <a:xfrm>
            <a:off x="848138" y="3486115"/>
            <a:ext cx="10053099" cy="1547061"/>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algn="l" defTabSz="360000" rtl="0">
              <a:lnSpc>
                <a:spcPct val="150000"/>
              </a:lnSpc>
              <a:buClr>
                <a:srgbClr val="E30613"/>
              </a:buClr>
            </a:pPr>
            <a:r>
              <a:rPr lang="de" sz="20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Sie können auch einen Verbesserungscoach von 5xBeter kontaktieren: </a:t>
            </a:r>
            <a:r>
              <a:rPr lang="de" sz="2000" b="1" i="0" u="sng" baseline="0" dirty="0">
                <a:solidFill>
                  <a:schemeClr val="tx1"/>
                </a:solidFill>
                <a:latin typeface="Arial" panose="020B0604020202020204" pitchFamily="34" charset="0"/>
                <a:ea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www.5xbeter.nl</a:t>
            </a:r>
            <a:endParaRPr lang="de" sz="2000" u="sng" dirty="0">
              <a:solidFill>
                <a:schemeClr val="tx1"/>
              </a:solidFill>
              <a:latin typeface="Arial" panose="020B0604020202020204" pitchFamily="34" charset="0"/>
              <a:cs typeface="Arial" panose="020B0604020202020204" pitchFamily="34" charset="0"/>
            </a:endParaRPr>
          </a:p>
          <a:p>
            <a:pPr algn="l" defTabSz="360000" rtl="0">
              <a:lnSpc>
                <a:spcPct val="150000"/>
              </a:lnSpc>
              <a:buClr>
                <a:srgbClr val="E30613"/>
              </a:buClr>
            </a:pPr>
            <a:r>
              <a:rPr lang="de" sz="20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Oder rufen Sie die </a:t>
            </a:r>
            <a:r>
              <a:rPr lang="de" sz="2000" b="1" i="0" u="none" baseline="0" dirty="0">
                <a:solidFill>
                  <a:srgbClr val="E30613"/>
                </a:solidFill>
                <a:latin typeface="Arial" panose="020B0604020202020204" pitchFamily="34" charset="0"/>
                <a:ea typeface="Arial" panose="020B0604020202020204" pitchFamily="34" charset="0"/>
                <a:cs typeface="Arial" panose="020B0604020202020204" pitchFamily="34" charset="0"/>
              </a:rPr>
              <a:t>KOSTENLOSE Verbesserungs-Hotline</a:t>
            </a:r>
            <a:r>
              <a:rPr lang="de" sz="20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 an: </a:t>
            </a:r>
            <a:r>
              <a:rPr lang="de" sz="2000" b="1"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0800 – 55 55 005</a:t>
            </a:r>
            <a:endParaRPr lang="de"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5427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630CB60D-3D78-0B7E-5C38-54869D7562C9}"/>
              </a:ext>
            </a:extLst>
          </p:cNvPr>
          <p:cNvPicPr>
            <a:picLocks noChangeAspect="1"/>
          </p:cNvPicPr>
          <p:nvPr/>
        </p:nvPicPr>
        <p:blipFill>
          <a:blip r:embed="rId3"/>
          <a:srcRect l="11621" r="11621"/>
          <a:stretch/>
        </p:blipFill>
        <p:spPr>
          <a:xfrm>
            <a:off x="6803666" y="1767735"/>
            <a:ext cx="4540193" cy="3943253"/>
          </a:xfrm>
          <a:prstGeom prst="rect">
            <a:avLst/>
          </a:prstGeom>
        </p:spPr>
      </p:pic>
      <p:pic>
        <p:nvPicPr>
          <p:cNvPr id="5" name="Afbeelding 4" descr="Abbildung mit Bildschirmaufnahme, Rechteck – automatisch generierte Beschreibung">
            <a:extLst>
              <a:ext uri="{FF2B5EF4-FFF2-40B4-BE49-F238E27FC236}">
                <a16:creationId xmlns:a16="http://schemas.microsoft.com/office/drawing/2014/main" id="{98208728-03D3-BDB9-B17C-77F739714D49}"/>
              </a:ext>
            </a:extLst>
          </p:cNvPr>
          <p:cNvPicPr>
            <a:picLocks noChangeAspect="1"/>
          </p:cNvPicPr>
          <p:nvPr/>
        </p:nvPicPr>
        <p:blipFill>
          <a:blip r:embed="rId4"/>
          <a:srcRect l="25823" r="-1" b="51404"/>
          <a:stretch/>
        </p:blipFill>
        <p:spPr>
          <a:xfrm>
            <a:off x="0" y="1444623"/>
            <a:ext cx="5765414" cy="960857"/>
          </a:xfrm>
          <a:prstGeom prst="rect">
            <a:avLst/>
          </a:prstGeom>
        </p:spPr>
      </p:pic>
      <p:sp>
        <p:nvSpPr>
          <p:cNvPr id="2" name="Titel 1">
            <a:extLst>
              <a:ext uri="{FF2B5EF4-FFF2-40B4-BE49-F238E27FC236}">
                <a16:creationId xmlns:a16="http://schemas.microsoft.com/office/drawing/2014/main" id="{0354211E-D0BB-DA43-90EC-ADA3CF04A14B}"/>
              </a:ext>
            </a:extLst>
          </p:cNvPr>
          <p:cNvSpPr>
            <a:spLocks noGrp="1"/>
          </p:cNvSpPr>
          <p:nvPr>
            <p:ph type="ctrTitle"/>
          </p:nvPr>
        </p:nvSpPr>
        <p:spPr>
          <a:xfrm>
            <a:off x="848139" y="1712623"/>
            <a:ext cx="4758577" cy="649705"/>
          </a:xfrm>
        </p:spPr>
        <p:txBody>
          <a:bodyPr>
            <a:normAutofit/>
          </a:bodyPr>
          <a:lstStyle/>
          <a:p>
            <a:pPr algn="l"/>
            <a:r>
              <a:rPr lang="de-DE" sz="2000" dirty="0">
                <a:solidFill>
                  <a:schemeClr val="bg1"/>
                </a:solidFill>
              </a:rPr>
              <a:t>Was wird heute besprochen?</a:t>
            </a:r>
            <a:endParaRPr lang="de" sz="2000" b="0" dirty="0">
              <a:solidFill>
                <a:schemeClr val="bg1"/>
              </a:solidFill>
              <a:latin typeface="Arial" panose="020B0604020202020204" pitchFamily="34" charset="0"/>
              <a:cs typeface="Arial" panose="020B0604020202020204" pitchFamily="34" charset="0"/>
            </a:endParaRPr>
          </a:p>
        </p:txBody>
      </p:sp>
      <p:sp>
        <p:nvSpPr>
          <p:cNvPr id="3" name="Ondertitel 2">
            <a:extLst>
              <a:ext uri="{FF2B5EF4-FFF2-40B4-BE49-F238E27FC236}">
                <a16:creationId xmlns:a16="http://schemas.microsoft.com/office/drawing/2014/main" id="{6D83F33D-4636-13C8-D549-A256858C255C}"/>
              </a:ext>
            </a:extLst>
          </p:cNvPr>
          <p:cNvSpPr>
            <a:spLocks noGrp="1"/>
          </p:cNvSpPr>
          <p:nvPr>
            <p:ph type="subTitle" idx="1"/>
          </p:nvPr>
        </p:nvSpPr>
        <p:spPr>
          <a:xfrm>
            <a:off x="848139" y="6456947"/>
            <a:ext cx="8159503" cy="288758"/>
          </a:xfrm>
        </p:spPr>
        <p:txBody>
          <a:bodyPr/>
          <a:lstStyle/>
          <a:p>
            <a:pPr algn="l" rtl="0"/>
            <a:endParaRPr lang="de" b="1" dirty="0">
              <a:solidFill>
                <a:schemeClr val="bg1"/>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0C6B79CA-06D8-F486-ED01-3CD3B79C328F}"/>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rtl="0"/>
            <a:r>
              <a:rPr lang="de" b="1" i="0" u="none" baseline="0">
                <a:latin typeface="Arial" panose="020B0604020202020204" pitchFamily="34" charset="0"/>
                <a:ea typeface="Arial" panose="020B0604020202020204" pitchFamily="34" charset="0"/>
                <a:cs typeface="Arial" panose="020B0604020202020204" pitchFamily="34" charset="0"/>
              </a:rPr>
              <a:t>Sicher und gesund arbeiten </a:t>
            </a:r>
            <a:r>
              <a:rPr lang="de" b="1" i="0" u="none" baseline="0">
                <a:solidFill>
                  <a:srgbClr val="E30613"/>
                </a:solidFill>
                <a:latin typeface="Arial" panose="020B0604020202020204" pitchFamily="34" charset="0"/>
                <a:ea typeface="Arial" panose="020B0604020202020204" pitchFamily="34" charset="0"/>
                <a:cs typeface="Arial" panose="020B0604020202020204" pitchFamily="34" charset="0"/>
              </a:rPr>
              <a:t>|</a:t>
            </a:r>
            <a:r>
              <a:rPr lang="de" b="1" i="0" u="none" baseline="0">
                <a:latin typeface="Arial" panose="020B0604020202020204" pitchFamily="34" charset="0"/>
                <a:ea typeface="Arial" panose="020B0604020202020204" pitchFamily="34" charset="0"/>
                <a:cs typeface="Arial" panose="020B0604020202020204" pitchFamily="34" charset="0"/>
              </a:rPr>
              <a:t> </a:t>
            </a:r>
            <a:r>
              <a:rPr lang="de" b="0" i="0" u="none" baseline="0">
                <a:latin typeface="Arial" panose="020B0604020202020204" pitchFamily="34" charset="0"/>
                <a:ea typeface="Arial" panose="020B0604020202020204" pitchFamily="34" charset="0"/>
                <a:cs typeface="Arial" panose="020B0604020202020204" pitchFamily="34" charset="0"/>
              </a:rPr>
              <a:t>Arbeitsbelastung</a:t>
            </a:r>
            <a:endParaRPr lang="de" dirty="0">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5A1C747-42BC-5987-88E4-417EA0055C7A}"/>
              </a:ext>
            </a:extLst>
          </p:cNvPr>
          <p:cNvSpPr txBox="1">
            <a:spLocks/>
          </p:cNvSpPr>
          <p:nvPr/>
        </p:nvSpPr>
        <p:spPr>
          <a:xfrm>
            <a:off x="159656" y="2739761"/>
            <a:ext cx="6531429" cy="2971227"/>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algn="l" rtl="0">
              <a:lnSpc>
                <a:spcPct val="150000"/>
              </a:lnSpc>
              <a:buFont typeface="+mj-lt"/>
              <a:buAutoNum type="arabicPeriod"/>
            </a:pPr>
            <a:r>
              <a:rPr lang="de" sz="20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  Was versteht man unter Arbeitsbelastung?</a:t>
            </a:r>
          </a:p>
          <a:p>
            <a:pPr algn="l" rtl="0">
              <a:lnSpc>
                <a:spcPct val="150000"/>
              </a:lnSpc>
              <a:buFont typeface="+mj-lt"/>
              <a:buAutoNum type="arabicPeriod"/>
            </a:pPr>
            <a:r>
              <a:rPr lang="de" sz="20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  Energiequellen und Energieräuber im  Arbeitsalltag</a:t>
            </a:r>
          </a:p>
          <a:p>
            <a:pPr algn="l" rtl="0">
              <a:lnSpc>
                <a:spcPct val="150000"/>
              </a:lnSpc>
              <a:buFont typeface="+mj-lt"/>
              <a:buAutoNum type="arabicPeriod"/>
            </a:pPr>
            <a:r>
              <a:rPr lang="de" sz="20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  Wie erkennt man Stresssignale frühzeitig?</a:t>
            </a:r>
          </a:p>
          <a:p>
            <a:pPr algn="l" rtl="0">
              <a:lnSpc>
                <a:spcPct val="150000"/>
              </a:lnSpc>
              <a:buFont typeface="+mj-lt"/>
              <a:buAutoNum type="arabicPeriod"/>
            </a:pPr>
            <a:r>
              <a:rPr lang="de" sz="20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  Was kann man gegen zu hohe Arbeitsbelastung tun? </a:t>
            </a:r>
          </a:p>
        </p:txBody>
      </p:sp>
    </p:spTree>
    <p:extLst>
      <p:ext uri="{BB962C8B-B14F-4D97-AF65-F5344CB8AC3E}">
        <p14:creationId xmlns:p14="http://schemas.microsoft.com/office/powerpoint/2010/main" val="2515056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171ED-D667-5D8C-A52E-3E7883AA65B3}"/>
            </a:ext>
          </a:extLst>
        </p:cNvPr>
        <p:cNvGrpSpPr/>
        <p:nvPr/>
      </p:nvGrpSpPr>
      <p:grpSpPr>
        <a:xfrm>
          <a:off x="0" y="0"/>
          <a:ext cx="0" cy="0"/>
          <a:chOff x="0" y="0"/>
          <a:chExt cx="0" cy="0"/>
        </a:xfrm>
      </p:grpSpPr>
      <p:pic>
        <p:nvPicPr>
          <p:cNvPr id="5" name="Afbeelding 4" descr="Abbildung mit Bildschirmaufnahme, Rechteck – automatisch generierte Beschreibung">
            <a:extLst>
              <a:ext uri="{FF2B5EF4-FFF2-40B4-BE49-F238E27FC236}">
                <a16:creationId xmlns:a16="http://schemas.microsoft.com/office/drawing/2014/main" id="{0A0D5171-36F7-E5F1-BC89-F93C0C61D6F1}"/>
              </a:ext>
            </a:extLst>
          </p:cNvPr>
          <p:cNvPicPr>
            <a:picLocks noChangeAspect="1"/>
          </p:cNvPicPr>
          <p:nvPr/>
        </p:nvPicPr>
        <p:blipFill>
          <a:blip r:embed="rId3"/>
          <a:srcRect l="9977" r="-1" b="51404"/>
          <a:stretch>
            <a:fillRect/>
          </a:stretch>
        </p:blipFill>
        <p:spPr>
          <a:xfrm>
            <a:off x="-11833" y="1444623"/>
            <a:ext cx="6869832" cy="960857"/>
          </a:xfrm>
          <a:prstGeom prst="rect">
            <a:avLst/>
          </a:prstGeom>
        </p:spPr>
      </p:pic>
      <p:sp>
        <p:nvSpPr>
          <p:cNvPr id="2" name="Titel 1">
            <a:extLst>
              <a:ext uri="{FF2B5EF4-FFF2-40B4-BE49-F238E27FC236}">
                <a16:creationId xmlns:a16="http://schemas.microsoft.com/office/drawing/2014/main" id="{7F8C8A7E-2D07-B04F-BDFE-4C1C362A6FE3}"/>
              </a:ext>
            </a:extLst>
          </p:cNvPr>
          <p:cNvSpPr>
            <a:spLocks noGrp="1"/>
          </p:cNvSpPr>
          <p:nvPr>
            <p:ph type="ctrTitle"/>
          </p:nvPr>
        </p:nvSpPr>
        <p:spPr>
          <a:xfrm>
            <a:off x="843169" y="1444624"/>
            <a:ext cx="6869832" cy="1266490"/>
          </a:xfrm>
        </p:spPr>
        <p:txBody>
          <a:bodyPr>
            <a:noAutofit/>
          </a:bodyPr>
          <a:lstStyle/>
          <a:p>
            <a:pPr algn="l"/>
            <a:r>
              <a:rPr lang="de" b="1" i="0" u="none" baseline="0" dirty="0">
                <a:solidFill>
                  <a:schemeClr val="bg1"/>
                </a:solidFill>
                <a:latin typeface="Arial" panose="020B0604020202020204" pitchFamily="34" charset="0"/>
                <a:ea typeface="Arial" panose="020B0604020202020204" pitchFamily="34" charset="0"/>
                <a:cs typeface="Arial" panose="020B0604020202020204" pitchFamily="34" charset="0"/>
              </a:rPr>
              <a:t>Was verstehen Sie </a:t>
            </a:r>
            <a:r>
              <a:rPr lang="nl-NL" dirty="0" err="1">
                <a:solidFill>
                  <a:schemeClr val="bg1"/>
                </a:solidFill>
              </a:rPr>
              <a:t>persönlich</a:t>
            </a:r>
            <a:r>
              <a:rPr lang="nl-NL" dirty="0"/>
              <a:t> </a:t>
            </a:r>
            <a:br>
              <a:rPr lang="nl-NL" dirty="0"/>
            </a:br>
            <a:r>
              <a:rPr lang="de" b="1" i="0" u="none" baseline="0" dirty="0">
                <a:solidFill>
                  <a:schemeClr val="bg1"/>
                </a:solidFill>
                <a:latin typeface="Arial" panose="020B0604020202020204" pitchFamily="34" charset="0"/>
                <a:ea typeface="Arial" panose="020B0604020202020204" pitchFamily="34" charset="0"/>
                <a:cs typeface="Arial" panose="020B0604020202020204" pitchFamily="34" charset="0"/>
              </a:rPr>
              <a:t>unter Arbeitsbelastung?</a:t>
            </a:r>
            <a:endParaRPr lang="de" b="0" dirty="0">
              <a:solidFill>
                <a:schemeClr val="bg1"/>
              </a:solidFill>
              <a:latin typeface="Arial" panose="020B0604020202020204" pitchFamily="34" charset="0"/>
              <a:cs typeface="Arial" panose="020B0604020202020204" pitchFamily="34" charset="0"/>
            </a:endParaRPr>
          </a:p>
        </p:txBody>
      </p:sp>
      <p:sp>
        <p:nvSpPr>
          <p:cNvPr id="3" name="Ondertitel 2">
            <a:extLst>
              <a:ext uri="{FF2B5EF4-FFF2-40B4-BE49-F238E27FC236}">
                <a16:creationId xmlns:a16="http://schemas.microsoft.com/office/drawing/2014/main" id="{3D466B30-0D24-A0D7-61A2-E462A9ECBBCD}"/>
              </a:ext>
            </a:extLst>
          </p:cNvPr>
          <p:cNvSpPr>
            <a:spLocks noGrp="1"/>
          </p:cNvSpPr>
          <p:nvPr>
            <p:ph type="subTitle" idx="1"/>
          </p:nvPr>
        </p:nvSpPr>
        <p:spPr>
          <a:xfrm>
            <a:off x="848139" y="6456947"/>
            <a:ext cx="8159503" cy="288758"/>
          </a:xfrm>
        </p:spPr>
        <p:txBody>
          <a:bodyPr/>
          <a:lstStyle/>
          <a:p>
            <a:pPr algn="l" rtl="0"/>
            <a:endParaRPr lang="de" b="1" dirty="0">
              <a:solidFill>
                <a:schemeClr val="bg1"/>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FCCA528A-1800-B342-EC7F-685CD38127D4}"/>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rtl="0"/>
            <a:r>
              <a:rPr lang="de" b="1" i="0" u="none" baseline="0">
                <a:latin typeface="Arial" panose="020B0604020202020204" pitchFamily="34" charset="0"/>
                <a:ea typeface="Arial" panose="020B0604020202020204" pitchFamily="34" charset="0"/>
                <a:cs typeface="Arial" panose="020B0604020202020204" pitchFamily="34" charset="0"/>
              </a:rPr>
              <a:t>Sicher und gesund arbeiten </a:t>
            </a:r>
            <a:r>
              <a:rPr lang="de" b="1" i="0" u="none" baseline="0">
                <a:solidFill>
                  <a:srgbClr val="E30613"/>
                </a:solidFill>
                <a:latin typeface="Arial" panose="020B0604020202020204" pitchFamily="34" charset="0"/>
                <a:ea typeface="Arial" panose="020B0604020202020204" pitchFamily="34" charset="0"/>
                <a:cs typeface="Arial" panose="020B0604020202020204" pitchFamily="34" charset="0"/>
              </a:rPr>
              <a:t>|</a:t>
            </a:r>
            <a:r>
              <a:rPr lang="de" b="1" i="0" u="none" baseline="0">
                <a:latin typeface="Arial" panose="020B0604020202020204" pitchFamily="34" charset="0"/>
                <a:ea typeface="Arial" panose="020B0604020202020204" pitchFamily="34" charset="0"/>
                <a:cs typeface="Arial" panose="020B0604020202020204" pitchFamily="34" charset="0"/>
              </a:rPr>
              <a:t> </a:t>
            </a:r>
            <a:r>
              <a:rPr lang="de" b="0" i="0" u="none" baseline="0">
                <a:latin typeface="Arial" panose="020B0604020202020204" pitchFamily="34" charset="0"/>
                <a:ea typeface="Arial" panose="020B0604020202020204" pitchFamily="34" charset="0"/>
                <a:cs typeface="Arial" panose="020B0604020202020204" pitchFamily="34" charset="0"/>
              </a:rPr>
              <a:t>Arbeitsbelastung</a:t>
            </a:r>
            <a:endParaRPr lang="de" dirty="0">
              <a:latin typeface="Arial" panose="020B0604020202020204" pitchFamily="34" charset="0"/>
              <a:cs typeface="Arial" panose="020B0604020202020204" pitchFamily="34" charset="0"/>
            </a:endParaRPr>
          </a:p>
        </p:txBody>
      </p:sp>
      <p:pic>
        <p:nvPicPr>
          <p:cNvPr id="8" name="Afbeelding 7">
            <a:extLst>
              <a:ext uri="{FF2B5EF4-FFF2-40B4-BE49-F238E27FC236}">
                <a16:creationId xmlns:a16="http://schemas.microsoft.com/office/drawing/2014/main" id="{061AD966-90FD-5ADE-03F3-1B35625BD42C}"/>
              </a:ext>
            </a:extLst>
          </p:cNvPr>
          <p:cNvPicPr>
            <a:picLocks noChangeAspect="1"/>
          </p:cNvPicPr>
          <p:nvPr/>
        </p:nvPicPr>
        <p:blipFill>
          <a:blip r:embed="rId4"/>
          <a:srcRect l="1476" r="1476"/>
          <a:stretch/>
        </p:blipFill>
        <p:spPr>
          <a:xfrm>
            <a:off x="3630385" y="2639187"/>
            <a:ext cx="4931228" cy="3387487"/>
          </a:xfrm>
          <a:prstGeom prst="rect">
            <a:avLst/>
          </a:prstGeom>
        </p:spPr>
      </p:pic>
    </p:spTree>
    <p:extLst>
      <p:ext uri="{BB962C8B-B14F-4D97-AF65-F5344CB8AC3E}">
        <p14:creationId xmlns:p14="http://schemas.microsoft.com/office/powerpoint/2010/main" val="306026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27564-1F85-0917-9DC9-1E1B9497088C}"/>
            </a:ext>
          </a:extLst>
        </p:cNvPr>
        <p:cNvGrpSpPr/>
        <p:nvPr/>
      </p:nvGrpSpPr>
      <p:grpSpPr>
        <a:xfrm>
          <a:off x="0" y="0"/>
          <a:ext cx="0" cy="0"/>
          <a:chOff x="0" y="0"/>
          <a:chExt cx="0" cy="0"/>
        </a:xfrm>
      </p:grpSpPr>
      <p:pic>
        <p:nvPicPr>
          <p:cNvPr id="19" name="Afbeelding 18">
            <a:extLst>
              <a:ext uri="{FF2B5EF4-FFF2-40B4-BE49-F238E27FC236}">
                <a16:creationId xmlns:a16="http://schemas.microsoft.com/office/drawing/2014/main" id="{B6A803C0-2FCB-06A0-2C48-0B59ECBBCA4A}"/>
              </a:ext>
            </a:extLst>
          </p:cNvPr>
          <p:cNvPicPr>
            <a:picLocks noChangeAspect="1"/>
          </p:cNvPicPr>
          <p:nvPr/>
        </p:nvPicPr>
        <p:blipFill>
          <a:blip r:embed="rId3"/>
          <a:srcRect l="11014" r="11014"/>
          <a:stretch/>
        </p:blipFill>
        <p:spPr>
          <a:xfrm>
            <a:off x="6803664" y="1801139"/>
            <a:ext cx="4540195" cy="3881875"/>
          </a:xfrm>
          <a:prstGeom prst="rect">
            <a:avLst/>
          </a:prstGeom>
        </p:spPr>
      </p:pic>
      <p:sp>
        <p:nvSpPr>
          <p:cNvPr id="3" name="Ondertitel 2">
            <a:extLst>
              <a:ext uri="{FF2B5EF4-FFF2-40B4-BE49-F238E27FC236}">
                <a16:creationId xmlns:a16="http://schemas.microsoft.com/office/drawing/2014/main" id="{9245CB90-8EB5-4718-F7F1-A5EFB2ED3900}"/>
              </a:ext>
            </a:extLst>
          </p:cNvPr>
          <p:cNvSpPr>
            <a:spLocks noGrp="1"/>
          </p:cNvSpPr>
          <p:nvPr>
            <p:ph type="subTitle" idx="1"/>
          </p:nvPr>
        </p:nvSpPr>
        <p:spPr>
          <a:xfrm>
            <a:off x="848139" y="6456947"/>
            <a:ext cx="8159503" cy="288758"/>
          </a:xfrm>
        </p:spPr>
        <p:txBody>
          <a:bodyPr/>
          <a:lstStyle/>
          <a:p>
            <a:pPr algn="l" rtl="0"/>
            <a:endParaRPr lang="de" b="1" dirty="0">
              <a:solidFill>
                <a:schemeClr val="bg1"/>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12ADB1FA-9361-AB94-3A92-9B3BCCFBB1F9}"/>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rtl="0"/>
            <a:r>
              <a:rPr lang="de" b="1" i="0" u="none" baseline="0">
                <a:latin typeface="Arial" panose="020B0604020202020204" pitchFamily="34" charset="0"/>
                <a:ea typeface="Arial" panose="020B0604020202020204" pitchFamily="34" charset="0"/>
                <a:cs typeface="Arial" panose="020B0604020202020204" pitchFamily="34" charset="0"/>
              </a:rPr>
              <a:t>Sicher und gesund arbeiten </a:t>
            </a:r>
            <a:r>
              <a:rPr lang="de" b="1" i="0" u="none" baseline="0">
                <a:solidFill>
                  <a:srgbClr val="E30613"/>
                </a:solidFill>
                <a:latin typeface="Arial" panose="020B0604020202020204" pitchFamily="34" charset="0"/>
                <a:ea typeface="Arial" panose="020B0604020202020204" pitchFamily="34" charset="0"/>
                <a:cs typeface="Arial" panose="020B0604020202020204" pitchFamily="34" charset="0"/>
              </a:rPr>
              <a:t>|</a:t>
            </a:r>
            <a:r>
              <a:rPr lang="de" b="1" i="0" u="none" baseline="0">
                <a:latin typeface="Arial" panose="020B0604020202020204" pitchFamily="34" charset="0"/>
                <a:ea typeface="Arial" panose="020B0604020202020204" pitchFamily="34" charset="0"/>
                <a:cs typeface="Arial" panose="020B0604020202020204" pitchFamily="34" charset="0"/>
              </a:rPr>
              <a:t> </a:t>
            </a:r>
            <a:r>
              <a:rPr lang="de" b="0" i="0" u="none" baseline="0">
                <a:latin typeface="Arial" panose="020B0604020202020204" pitchFamily="34" charset="0"/>
                <a:ea typeface="Arial" panose="020B0604020202020204" pitchFamily="34" charset="0"/>
                <a:cs typeface="Arial" panose="020B0604020202020204" pitchFamily="34" charset="0"/>
              </a:rPr>
              <a:t>Arbeitsbelastung</a:t>
            </a:r>
            <a:endParaRPr lang="de" dirty="0">
              <a:latin typeface="Arial" panose="020B0604020202020204" pitchFamily="34" charset="0"/>
              <a:cs typeface="Arial" panose="020B0604020202020204" pitchFamily="34" charset="0"/>
            </a:endParaRPr>
          </a:p>
        </p:txBody>
      </p:sp>
      <p:pic>
        <p:nvPicPr>
          <p:cNvPr id="9" name="Afbeelding 8" descr="Abbildung mit Bildschirmaufnahme, Rechteck – automatisch generierte Beschreibung">
            <a:extLst>
              <a:ext uri="{FF2B5EF4-FFF2-40B4-BE49-F238E27FC236}">
                <a16:creationId xmlns:a16="http://schemas.microsoft.com/office/drawing/2014/main" id="{71CC26E8-81EB-7E52-E7A6-CF55F1A1602A}"/>
              </a:ext>
            </a:extLst>
          </p:cNvPr>
          <p:cNvPicPr>
            <a:picLocks noChangeAspect="1"/>
          </p:cNvPicPr>
          <p:nvPr/>
        </p:nvPicPr>
        <p:blipFill>
          <a:blip r:embed="rId4"/>
          <a:srcRect l="56331" b="51404"/>
          <a:stretch>
            <a:fillRect/>
          </a:stretch>
        </p:blipFill>
        <p:spPr>
          <a:xfrm>
            <a:off x="0" y="1444623"/>
            <a:ext cx="4332514" cy="960857"/>
          </a:xfrm>
          <a:prstGeom prst="rect">
            <a:avLst/>
          </a:prstGeom>
        </p:spPr>
      </p:pic>
      <p:sp>
        <p:nvSpPr>
          <p:cNvPr id="10" name="Titel 1">
            <a:extLst>
              <a:ext uri="{FF2B5EF4-FFF2-40B4-BE49-F238E27FC236}">
                <a16:creationId xmlns:a16="http://schemas.microsoft.com/office/drawing/2014/main" id="{F9E279B4-1A05-AB62-313D-B7A9474E9208}"/>
              </a:ext>
            </a:extLst>
          </p:cNvPr>
          <p:cNvSpPr>
            <a:spLocks noGrp="1"/>
          </p:cNvSpPr>
          <p:nvPr>
            <p:ph type="ctrTitle"/>
          </p:nvPr>
        </p:nvSpPr>
        <p:spPr>
          <a:xfrm>
            <a:off x="848139" y="1712623"/>
            <a:ext cx="5247861" cy="649705"/>
          </a:xfrm>
        </p:spPr>
        <p:txBody>
          <a:bodyPr>
            <a:normAutofit/>
          </a:bodyPr>
          <a:lstStyle/>
          <a:p>
            <a:pPr algn="l" rtl="0"/>
            <a:r>
              <a:rPr lang="de" sz="2000" b="1" i="0" u="none" baseline="0" dirty="0">
                <a:solidFill>
                  <a:schemeClr val="bg1"/>
                </a:solidFill>
                <a:latin typeface="Arial" panose="020B0604020202020204" pitchFamily="34" charset="0"/>
                <a:ea typeface="Arial" panose="020B0604020202020204" pitchFamily="34" charset="0"/>
                <a:cs typeface="Arial" panose="020B0604020202020204" pitchFamily="34" charset="0"/>
              </a:rPr>
              <a:t>Was ist Arbeitsbelastung?</a:t>
            </a:r>
            <a:endParaRPr lang="de" sz="2000" b="0" dirty="0">
              <a:solidFill>
                <a:schemeClr val="bg1"/>
              </a:solidFill>
              <a:latin typeface="Arial" panose="020B0604020202020204" pitchFamily="34" charset="0"/>
              <a:cs typeface="Arial" panose="020B0604020202020204" pitchFamily="34" charset="0"/>
            </a:endParaRPr>
          </a:p>
        </p:txBody>
      </p:sp>
      <p:sp>
        <p:nvSpPr>
          <p:cNvPr id="16" name="Titel 1">
            <a:extLst>
              <a:ext uri="{FF2B5EF4-FFF2-40B4-BE49-F238E27FC236}">
                <a16:creationId xmlns:a16="http://schemas.microsoft.com/office/drawing/2014/main" id="{91970EDB-6F90-BC7A-888B-90A8E62A27E6}"/>
              </a:ext>
            </a:extLst>
          </p:cNvPr>
          <p:cNvSpPr txBox="1">
            <a:spLocks/>
          </p:cNvSpPr>
          <p:nvPr/>
        </p:nvSpPr>
        <p:spPr>
          <a:xfrm>
            <a:off x="843169" y="2911412"/>
            <a:ext cx="5520577" cy="313454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algn="l"/>
            <a:r>
              <a:rPr lang="de-DE" sz="2000" dirty="0">
                <a:solidFill>
                  <a:schemeClr val="tx1"/>
                </a:solidFill>
              </a:rPr>
              <a:t>Arbeitsbelastung beschreibt:</a:t>
            </a:r>
          </a:p>
          <a:p>
            <a:pPr marL="342900" indent="-342900" algn="l">
              <a:buFont typeface="Arial" panose="020B0604020202020204" pitchFamily="34" charset="0"/>
              <a:buChar char="•"/>
            </a:pPr>
            <a:r>
              <a:rPr lang="de-DE" sz="2000" dirty="0">
                <a:solidFill>
                  <a:schemeClr val="tx1"/>
                </a:solidFill>
              </a:rPr>
              <a:t>die Menge an Arbeit, die erledigt werden muss</a:t>
            </a:r>
          </a:p>
          <a:p>
            <a:pPr marL="342900" indent="-342900" algn="l">
              <a:buFont typeface="Arial" panose="020B0604020202020204" pitchFamily="34" charset="0"/>
              <a:buChar char="•"/>
            </a:pPr>
            <a:r>
              <a:rPr lang="de-DE" sz="2000" dirty="0">
                <a:solidFill>
                  <a:schemeClr val="tx1"/>
                </a:solidFill>
              </a:rPr>
              <a:t>die Zeit und die Mittel, die zur Verfügung stehen, um diese Arbeit gut zu erledigen.</a:t>
            </a:r>
            <a:endParaRPr lang="de" sz="2000" b="0" dirty="0">
              <a:solidFill>
                <a:schemeClr val="tx1"/>
              </a:solidFill>
              <a:latin typeface="Arial" panose="020B0604020202020204" pitchFamily="34" charset="0"/>
              <a:cs typeface="Arial" panose="020B0604020202020204" pitchFamily="34" charset="0"/>
            </a:endParaRPr>
          </a:p>
          <a:p>
            <a:pPr algn="l"/>
            <a:endParaRPr lang="de-DE" sz="2000">
              <a:solidFill>
                <a:schemeClr val="tx1"/>
              </a:solidFill>
            </a:endParaRPr>
          </a:p>
          <a:p>
            <a:pPr algn="l"/>
            <a:r>
              <a:rPr lang="de-DE" sz="2000">
                <a:solidFill>
                  <a:schemeClr val="tx1"/>
                </a:solidFill>
              </a:rPr>
              <a:t>Eine </a:t>
            </a:r>
            <a:r>
              <a:rPr lang="de-DE" sz="2000" dirty="0">
                <a:solidFill>
                  <a:schemeClr val="tx1"/>
                </a:solidFill>
              </a:rPr>
              <a:t>dauerhaft zu hohe Arbeitsbelastung kann zu Stress, gesundheitlichen Problemen, Fehlzeiten und Fehlern bei der Arbeit führen.</a:t>
            </a:r>
          </a:p>
        </p:txBody>
      </p:sp>
      <p:sp>
        <p:nvSpPr>
          <p:cNvPr id="2" name="Rectangle 1">
            <a:extLst>
              <a:ext uri="{FF2B5EF4-FFF2-40B4-BE49-F238E27FC236}">
                <a16:creationId xmlns:a16="http://schemas.microsoft.com/office/drawing/2014/main" id="{825228FE-673A-C738-D9CA-AE0B8E76DC9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nl-NL" altLang="nl-NL" sz="1800" b="0" i="0" u="none" strike="noStrike" cap="none" normalizeH="0" baseline="0">
                <a:ln>
                  <a:noFill/>
                </a:ln>
                <a:solidFill>
                  <a:schemeClr val="tx1"/>
                </a:solidFill>
                <a:effectLst/>
                <a:latin typeface="Arial" panose="020B0604020202020204" pitchFamily="34" charset="0"/>
              </a:rPr>
              <a:t>die Menge an Arbeit, die erledigt werden muss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nl-NL" altLang="nl-NL" sz="1800" b="0" i="0" u="none" strike="noStrike" cap="none" normalizeH="0" baseline="0">
                <a:ln>
                  <a:noFill/>
                </a:ln>
                <a:solidFill>
                  <a:schemeClr val="tx1"/>
                </a:solidFill>
                <a:effectLst/>
                <a:latin typeface="Arial" panose="020B0604020202020204" pitchFamily="34" charset="0"/>
              </a:rPr>
              <a:t>sowie die Zeit und Mittel, die zur Verfügung stehen, um diese Arbeit gut zu erledigen.</a:t>
            </a:r>
          </a:p>
        </p:txBody>
      </p:sp>
    </p:spTree>
    <p:extLst>
      <p:ext uri="{BB962C8B-B14F-4D97-AF65-F5344CB8AC3E}">
        <p14:creationId xmlns:p14="http://schemas.microsoft.com/office/powerpoint/2010/main" val="2389868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1EF12-0725-C4F1-858F-0777EFFE151C}"/>
            </a:ext>
          </a:extLst>
        </p:cNvPr>
        <p:cNvGrpSpPr/>
        <p:nvPr/>
      </p:nvGrpSpPr>
      <p:grpSpPr>
        <a:xfrm>
          <a:off x="0" y="0"/>
          <a:ext cx="0" cy="0"/>
          <a:chOff x="0" y="0"/>
          <a:chExt cx="0" cy="0"/>
        </a:xfrm>
      </p:grpSpPr>
      <p:pic>
        <p:nvPicPr>
          <p:cNvPr id="11" name="Afbeelding 10">
            <a:extLst>
              <a:ext uri="{FF2B5EF4-FFF2-40B4-BE49-F238E27FC236}">
                <a16:creationId xmlns:a16="http://schemas.microsoft.com/office/drawing/2014/main" id="{783AD6C3-BF9B-566F-B863-3EA507E33432}"/>
              </a:ext>
            </a:extLst>
          </p:cNvPr>
          <p:cNvPicPr>
            <a:picLocks noChangeAspect="1"/>
          </p:cNvPicPr>
          <p:nvPr/>
        </p:nvPicPr>
        <p:blipFill>
          <a:blip r:embed="rId3"/>
          <a:srcRect l="11528" r="11528"/>
          <a:stretch/>
        </p:blipFill>
        <p:spPr>
          <a:xfrm>
            <a:off x="6803665" y="1777211"/>
            <a:ext cx="4540193" cy="3933777"/>
          </a:xfrm>
          <a:prstGeom prst="rect">
            <a:avLst/>
          </a:prstGeom>
        </p:spPr>
      </p:pic>
      <p:pic>
        <p:nvPicPr>
          <p:cNvPr id="5" name="Afbeelding 4" descr="Abbildung mit Bildschirmaufnahme, Rechteck – automatisch generierte Beschreibung">
            <a:extLst>
              <a:ext uri="{FF2B5EF4-FFF2-40B4-BE49-F238E27FC236}">
                <a16:creationId xmlns:a16="http://schemas.microsoft.com/office/drawing/2014/main" id="{5C76C70F-514B-D6D5-022B-CB70663E0597}"/>
              </a:ext>
            </a:extLst>
          </p:cNvPr>
          <p:cNvPicPr>
            <a:picLocks noChangeAspect="1"/>
          </p:cNvPicPr>
          <p:nvPr/>
        </p:nvPicPr>
        <p:blipFill>
          <a:blip r:embed="rId4"/>
          <a:srcRect l="55795" r="-1" b="51404"/>
          <a:stretch>
            <a:fillRect/>
          </a:stretch>
        </p:blipFill>
        <p:spPr>
          <a:xfrm>
            <a:off x="-1" y="1444623"/>
            <a:ext cx="4758577" cy="960857"/>
          </a:xfrm>
          <a:prstGeom prst="rect">
            <a:avLst/>
          </a:prstGeom>
        </p:spPr>
      </p:pic>
      <p:sp>
        <p:nvSpPr>
          <p:cNvPr id="2" name="Titel 1">
            <a:extLst>
              <a:ext uri="{FF2B5EF4-FFF2-40B4-BE49-F238E27FC236}">
                <a16:creationId xmlns:a16="http://schemas.microsoft.com/office/drawing/2014/main" id="{D9BDCA97-3EF5-A1A9-0F0E-644A2493271F}"/>
              </a:ext>
            </a:extLst>
          </p:cNvPr>
          <p:cNvSpPr>
            <a:spLocks noGrp="1"/>
          </p:cNvSpPr>
          <p:nvPr>
            <p:ph type="ctrTitle"/>
          </p:nvPr>
        </p:nvSpPr>
        <p:spPr>
          <a:xfrm>
            <a:off x="848139" y="1712623"/>
            <a:ext cx="4758577" cy="649705"/>
          </a:xfrm>
        </p:spPr>
        <p:txBody>
          <a:bodyPr>
            <a:normAutofit/>
          </a:bodyPr>
          <a:lstStyle/>
          <a:p>
            <a:pPr algn="l" rtl="0"/>
            <a:r>
              <a:rPr lang="de" sz="2000" b="1" i="0" u="none" baseline="0" dirty="0">
                <a:solidFill>
                  <a:schemeClr val="bg1"/>
                </a:solidFill>
                <a:latin typeface="Arial" panose="020B0604020202020204" pitchFamily="34" charset="0"/>
                <a:ea typeface="Arial" panose="020B0604020202020204" pitchFamily="34" charset="0"/>
                <a:cs typeface="Arial" panose="020B0604020202020204" pitchFamily="34" charset="0"/>
              </a:rPr>
              <a:t>Im Gleichgewicht oder nicht?</a:t>
            </a:r>
            <a:endParaRPr lang="de" sz="2000" b="0" dirty="0">
              <a:solidFill>
                <a:schemeClr val="bg1"/>
              </a:solidFill>
              <a:latin typeface="Arial" panose="020B0604020202020204" pitchFamily="34" charset="0"/>
              <a:cs typeface="Arial" panose="020B0604020202020204" pitchFamily="34" charset="0"/>
            </a:endParaRPr>
          </a:p>
        </p:txBody>
      </p:sp>
      <p:sp>
        <p:nvSpPr>
          <p:cNvPr id="3" name="Ondertitel 2">
            <a:extLst>
              <a:ext uri="{FF2B5EF4-FFF2-40B4-BE49-F238E27FC236}">
                <a16:creationId xmlns:a16="http://schemas.microsoft.com/office/drawing/2014/main" id="{52263261-49A9-8844-2F11-57A12DF36E55}"/>
              </a:ext>
            </a:extLst>
          </p:cNvPr>
          <p:cNvSpPr>
            <a:spLocks noGrp="1"/>
          </p:cNvSpPr>
          <p:nvPr>
            <p:ph type="subTitle" idx="1"/>
          </p:nvPr>
        </p:nvSpPr>
        <p:spPr>
          <a:xfrm>
            <a:off x="848139" y="6456947"/>
            <a:ext cx="8159503" cy="288758"/>
          </a:xfrm>
        </p:spPr>
        <p:txBody>
          <a:bodyPr/>
          <a:lstStyle/>
          <a:p>
            <a:pPr algn="l" rtl="0"/>
            <a:endParaRPr lang="de" b="1" dirty="0">
              <a:solidFill>
                <a:schemeClr val="bg1"/>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29F6B34D-F7B0-4193-C7F5-67FDF3AF225D}"/>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rtl="0"/>
            <a:r>
              <a:rPr lang="de" b="1" i="0" u="none" baseline="0">
                <a:latin typeface="Arial" panose="020B0604020202020204" pitchFamily="34" charset="0"/>
                <a:ea typeface="Arial" panose="020B0604020202020204" pitchFamily="34" charset="0"/>
                <a:cs typeface="Arial" panose="020B0604020202020204" pitchFamily="34" charset="0"/>
              </a:rPr>
              <a:t>Sicher und gesund arbeiten </a:t>
            </a:r>
            <a:r>
              <a:rPr lang="de" b="1" i="0" u="none" baseline="0">
                <a:solidFill>
                  <a:srgbClr val="E30613"/>
                </a:solidFill>
                <a:latin typeface="Arial" panose="020B0604020202020204" pitchFamily="34" charset="0"/>
                <a:ea typeface="Arial" panose="020B0604020202020204" pitchFamily="34" charset="0"/>
                <a:cs typeface="Arial" panose="020B0604020202020204" pitchFamily="34" charset="0"/>
              </a:rPr>
              <a:t>|</a:t>
            </a:r>
            <a:r>
              <a:rPr lang="de" b="1" i="0" u="none" baseline="0">
                <a:latin typeface="Arial" panose="020B0604020202020204" pitchFamily="34" charset="0"/>
                <a:ea typeface="Arial" panose="020B0604020202020204" pitchFamily="34" charset="0"/>
                <a:cs typeface="Arial" panose="020B0604020202020204" pitchFamily="34" charset="0"/>
              </a:rPr>
              <a:t> </a:t>
            </a:r>
            <a:r>
              <a:rPr lang="de" b="0" i="0" u="none" baseline="0">
                <a:latin typeface="Arial" panose="020B0604020202020204" pitchFamily="34" charset="0"/>
                <a:ea typeface="Arial" panose="020B0604020202020204" pitchFamily="34" charset="0"/>
                <a:cs typeface="Arial" panose="020B0604020202020204" pitchFamily="34" charset="0"/>
              </a:rPr>
              <a:t>Arbeitsbelastung</a:t>
            </a:r>
            <a:endParaRPr lang="de" dirty="0">
              <a:latin typeface="Arial" panose="020B0604020202020204" pitchFamily="34" charset="0"/>
              <a:cs typeface="Arial" panose="020B0604020202020204" pitchFamily="34" charset="0"/>
            </a:endParaRPr>
          </a:p>
        </p:txBody>
      </p:sp>
      <p:sp>
        <p:nvSpPr>
          <p:cNvPr id="6" name="Titel 1">
            <a:extLst>
              <a:ext uri="{FF2B5EF4-FFF2-40B4-BE49-F238E27FC236}">
                <a16:creationId xmlns:a16="http://schemas.microsoft.com/office/drawing/2014/main" id="{4FB1281E-D0D4-5519-CD6B-7FAEA5E7E27E}"/>
              </a:ext>
            </a:extLst>
          </p:cNvPr>
          <p:cNvSpPr txBox="1">
            <a:spLocks/>
          </p:cNvSpPr>
          <p:nvPr/>
        </p:nvSpPr>
        <p:spPr>
          <a:xfrm>
            <a:off x="843169" y="2666872"/>
            <a:ext cx="5252831" cy="2566737"/>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algn="l" rtl="0">
              <a:spcAft>
                <a:spcPts val="450"/>
              </a:spcAft>
            </a:pPr>
            <a:r>
              <a:rPr lang="de" sz="2000" b="0" i="0" u="none" baseline="0" dirty="0">
                <a:solidFill>
                  <a:schemeClr val="tx1"/>
                </a:solidFill>
                <a:latin typeface="Arial" panose="020B0604020202020204" pitchFamily="34" charset="0"/>
                <a:ea typeface="Verdana" panose="020B0604030504040204" pitchFamily="34" charset="0"/>
                <a:cs typeface="Arial" panose="020B0604020202020204" pitchFamily="34" charset="0"/>
              </a:rPr>
              <a:t>Arbeitsbelastung entsteht aus dem Verhältnis zwischen Energiequellen und Energieräubern. </a:t>
            </a:r>
          </a:p>
          <a:p>
            <a:pPr algn="l" rtl="0">
              <a:spcAft>
                <a:spcPts val="450"/>
              </a:spcAft>
            </a:pPr>
            <a:endParaRPr lang="de" altLang="nl-NL" sz="2000" b="0"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l" rtl="0">
              <a:spcAft>
                <a:spcPts val="450"/>
              </a:spcAft>
            </a:pPr>
            <a:r>
              <a:rPr lang="de" sz="2000" b="0" i="0" u="none" baseline="0" dirty="0">
                <a:solidFill>
                  <a:schemeClr val="tx1"/>
                </a:solidFill>
                <a:latin typeface="Arial" panose="020B0604020202020204" pitchFamily="34" charset="0"/>
                <a:ea typeface="Verdana" panose="020B0604030504040204" pitchFamily="34" charset="0"/>
                <a:cs typeface="Arial" panose="020B0604020202020204" pitchFamily="34" charset="0"/>
              </a:rPr>
              <a:t>Fehlt das Gleichgewicht zwischen beiden, entsteht eine </a:t>
            </a:r>
            <a:r>
              <a:rPr lang="de" sz="2000" b="1" i="0" u="none" baseline="0" dirty="0">
                <a:solidFill>
                  <a:schemeClr val="tx1"/>
                </a:solidFill>
                <a:latin typeface="Arial" panose="020B0604020202020204" pitchFamily="34" charset="0"/>
                <a:ea typeface="Verdana" panose="020B0604030504040204" pitchFamily="34" charset="0"/>
                <a:cs typeface="Arial" panose="020B0604020202020204" pitchFamily="34" charset="0"/>
              </a:rPr>
              <a:t>ungesunde Arbeitsbelastung</a:t>
            </a:r>
            <a:r>
              <a:rPr lang="de" sz="2000" b="0" i="0" u="none" baseline="0" dirty="0">
                <a:solidFill>
                  <a:schemeClr val="tx1"/>
                </a:solidFill>
                <a:latin typeface="Arial" panose="020B0604020202020204" pitchFamily="34" charset="0"/>
                <a:ea typeface="Verdana" panose="020B0604030504040204" pitchFamily="34" charset="0"/>
                <a:cs typeface="Arial" panose="020B0604020202020204" pitchFamily="34" charset="0"/>
              </a:rPr>
              <a:t> und </a:t>
            </a:r>
            <a:r>
              <a:rPr lang="de" sz="2000" b="1" i="0" u="none" baseline="0" dirty="0">
                <a:solidFill>
                  <a:schemeClr val="tx1"/>
                </a:solidFill>
                <a:latin typeface="Arial" panose="020B0604020202020204" pitchFamily="34" charset="0"/>
                <a:ea typeface="Verdana" panose="020B0604030504040204" pitchFamily="34" charset="0"/>
                <a:cs typeface="Arial" panose="020B0604020202020204" pitchFamily="34" charset="0"/>
              </a:rPr>
              <a:t>Arbeitsstress.</a:t>
            </a:r>
          </a:p>
        </p:txBody>
      </p:sp>
    </p:spTree>
    <p:extLst>
      <p:ext uri="{BB962C8B-B14F-4D97-AF65-F5344CB8AC3E}">
        <p14:creationId xmlns:p14="http://schemas.microsoft.com/office/powerpoint/2010/main" val="115813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A1FF5-9C8E-13EA-0D79-59C72617AB21}"/>
            </a:ext>
          </a:extLst>
        </p:cNvPr>
        <p:cNvGrpSpPr/>
        <p:nvPr/>
      </p:nvGrpSpPr>
      <p:grpSpPr>
        <a:xfrm>
          <a:off x="0" y="0"/>
          <a:ext cx="0" cy="0"/>
          <a:chOff x="0" y="0"/>
          <a:chExt cx="0" cy="0"/>
        </a:xfrm>
      </p:grpSpPr>
      <p:pic>
        <p:nvPicPr>
          <p:cNvPr id="5" name="Afbeelding 4" descr="Abbildung mit Bildschirmaufnahme, Rechteck – automatisch generierte Beschreibung">
            <a:extLst>
              <a:ext uri="{FF2B5EF4-FFF2-40B4-BE49-F238E27FC236}">
                <a16:creationId xmlns:a16="http://schemas.microsoft.com/office/drawing/2014/main" id="{E8673609-2FA7-7DEE-E718-12B66961ACA4}"/>
              </a:ext>
            </a:extLst>
          </p:cNvPr>
          <p:cNvPicPr>
            <a:picLocks noChangeAspect="1"/>
          </p:cNvPicPr>
          <p:nvPr/>
        </p:nvPicPr>
        <p:blipFill>
          <a:blip r:embed="rId3"/>
          <a:srcRect l="58477" r="-1" b="51404"/>
          <a:stretch>
            <a:fillRect/>
          </a:stretch>
        </p:blipFill>
        <p:spPr>
          <a:xfrm>
            <a:off x="0" y="1444623"/>
            <a:ext cx="3227427" cy="960857"/>
          </a:xfrm>
          <a:prstGeom prst="rect">
            <a:avLst/>
          </a:prstGeom>
        </p:spPr>
      </p:pic>
      <p:sp>
        <p:nvSpPr>
          <p:cNvPr id="2" name="Titel 1">
            <a:extLst>
              <a:ext uri="{FF2B5EF4-FFF2-40B4-BE49-F238E27FC236}">
                <a16:creationId xmlns:a16="http://schemas.microsoft.com/office/drawing/2014/main" id="{3C143B22-03F3-F8D4-FF98-A1195953423D}"/>
              </a:ext>
            </a:extLst>
          </p:cNvPr>
          <p:cNvSpPr>
            <a:spLocks noGrp="1"/>
          </p:cNvSpPr>
          <p:nvPr>
            <p:ph type="ctrTitle"/>
          </p:nvPr>
        </p:nvSpPr>
        <p:spPr>
          <a:xfrm>
            <a:off x="848139" y="1712623"/>
            <a:ext cx="4758577" cy="649705"/>
          </a:xfrm>
        </p:spPr>
        <p:txBody>
          <a:bodyPr>
            <a:normAutofit/>
          </a:bodyPr>
          <a:lstStyle/>
          <a:p>
            <a:pPr algn="l" rtl="0"/>
            <a:r>
              <a:rPr lang="de" sz="2000" b="1" i="0" u="none" baseline="0">
                <a:solidFill>
                  <a:schemeClr val="bg1"/>
                </a:solidFill>
                <a:latin typeface="Arial" panose="020B0604020202020204" pitchFamily="34" charset="0"/>
                <a:ea typeface="Arial" panose="020B0604020202020204" pitchFamily="34" charset="0"/>
                <a:cs typeface="Arial" panose="020B0604020202020204" pitchFamily="34" charset="0"/>
              </a:rPr>
              <a:t>Energieräuber</a:t>
            </a:r>
            <a:endParaRPr lang="de" sz="2000" b="0" dirty="0">
              <a:solidFill>
                <a:schemeClr val="bg1"/>
              </a:solidFill>
              <a:latin typeface="Arial" panose="020B0604020202020204" pitchFamily="34" charset="0"/>
              <a:cs typeface="Arial" panose="020B0604020202020204" pitchFamily="34" charset="0"/>
            </a:endParaRPr>
          </a:p>
        </p:txBody>
      </p:sp>
      <p:sp>
        <p:nvSpPr>
          <p:cNvPr id="3" name="Ondertitel 2">
            <a:extLst>
              <a:ext uri="{FF2B5EF4-FFF2-40B4-BE49-F238E27FC236}">
                <a16:creationId xmlns:a16="http://schemas.microsoft.com/office/drawing/2014/main" id="{80E3EAE9-5821-7184-D52C-CE4360F73F69}"/>
              </a:ext>
            </a:extLst>
          </p:cNvPr>
          <p:cNvSpPr>
            <a:spLocks noGrp="1"/>
          </p:cNvSpPr>
          <p:nvPr>
            <p:ph type="subTitle" idx="1"/>
          </p:nvPr>
        </p:nvSpPr>
        <p:spPr>
          <a:xfrm>
            <a:off x="848139" y="6456947"/>
            <a:ext cx="8159503" cy="288758"/>
          </a:xfrm>
        </p:spPr>
        <p:txBody>
          <a:bodyPr/>
          <a:lstStyle/>
          <a:p>
            <a:pPr algn="l" rtl="0"/>
            <a:endParaRPr lang="de" b="1" dirty="0">
              <a:solidFill>
                <a:schemeClr val="bg1"/>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08DD177D-3E8D-ED19-9A5C-7B2D896C1907}"/>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rtl="0"/>
            <a:r>
              <a:rPr lang="de" b="1" i="0" u="none" baseline="0">
                <a:latin typeface="Arial" panose="020B0604020202020204" pitchFamily="34" charset="0"/>
                <a:ea typeface="Arial" panose="020B0604020202020204" pitchFamily="34" charset="0"/>
                <a:cs typeface="Arial" panose="020B0604020202020204" pitchFamily="34" charset="0"/>
              </a:rPr>
              <a:t>Sicher und gesund arbeiten </a:t>
            </a:r>
            <a:r>
              <a:rPr lang="de" b="1" i="0" u="none" baseline="0">
                <a:solidFill>
                  <a:srgbClr val="E30613"/>
                </a:solidFill>
                <a:latin typeface="Arial" panose="020B0604020202020204" pitchFamily="34" charset="0"/>
                <a:ea typeface="Arial" panose="020B0604020202020204" pitchFamily="34" charset="0"/>
                <a:cs typeface="Arial" panose="020B0604020202020204" pitchFamily="34" charset="0"/>
              </a:rPr>
              <a:t>|</a:t>
            </a:r>
            <a:r>
              <a:rPr lang="de" b="1" i="0" u="none" baseline="0">
                <a:latin typeface="Arial" panose="020B0604020202020204" pitchFamily="34" charset="0"/>
                <a:ea typeface="Arial" panose="020B0604020202020204" pitchFamily="34" charset="0"/>
                <a:cs typeface="Arial" panose="020B0604020202020204" pitchFamily="34" charset="0"/>
              </a:rPr>
              <a:t> </a:t>
            </a:r>
            <a:r>
              <a:rPr lang="de" b="0" i="0" u="none" baseline="0">
                <a:latin typeface="Arial" panose="020B0604020202020204" pitchFamily="34" charset="0"/>
                <a:ea typeface="Arial" panose="020B0604020202020204" pitchFamily="34" charset="0"/>
                <a:cs typeface="Arial" panose="020B0604020202020204" pitchFamily="34" charset="0"/>
              </a:rPr>
              <a:t>Arbeitsbelastung</a:t>
            </a:r>
            <a:endParaRPr lang="de" dirty="0">
              <a:latin typeface="Arial" panose="020B0604020202020204" pitchFamily="34" charset="0"/>
              <a:cs typeface="Arial" panose="020B0604020202020204" pitchFamily="34" charset="0"/>
            </a:endParaRPr>
          </a:p>
        </p:txBody>
      </p:sp>
      <p:sp>
        <p:nvSpPr>
          <p:cNvPr id="6" name="Titel 1">
            <a:extLst>
              <a:ext uri="{FF2B5EF4-FFF2-40B4-BE49-F238E27FC236}">
                <a16:creationId xmlns:a16="http://schemas.microsoft.com/office/drawing/2014/main" id="{22D33281-B066-B1B4-6C6A-091688329547}"/>
              </a:ext>
            </a:extLst>
          </p:cNvPr>
          <p:cNvSpPr txBox="1">
            <a:spLocks/>
          </p:cNvSpPr>
          <p:nvPr/>
        </p:nvSpPr>
        <p:spPr>
          <a:xfrm>
            <a:off x="3418114" y="2024744"/>
            <a:ext cx="7434943" cy="4858594"/>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algn="l"/>
            <a:r>
              <a:rPr lang="de-DE" sz="2000" dirty="0">
                <a:solidFill>
                  <a:schemeClr val="tx1"/>
                </a:solidFill>
              </a:rPr>
              <a:t>Energieräuber sind Situationen, Verhaltensweisen oder Menschen, die dazu führen können, dass man sich müde oder erschöpft fühlt. </a:t>
            </a:r>
            <a:r>
              <a:rPr lang="de" sz="2000" b="0" i="0" u="none" baseline="0" dirty="0">
                <a:solidFill>
                  <a:schemeClr val="tx1"/>
                </a:solidFill>
                <a:latin typeface="Arial" panose="020B0604020202020204" pitchFamily="34" charset="0"/>
                <a:ea typeface="Calibri" panose="020F0502020204030204" pitchFamily="34" charset="0"/>
                <a:cs typeface="Arial" panose="020B0604020202020204" pitchFamily="34" charset="0"/>
              </a:rPr>
              <a:t>Beispiele:</a:t>
            </a:r>
          </a:p>
          <a:p>
            <a:pPr marL="342900" indent="-342900" algn="l" rtl="0">
              <a:buClr>
                <a:srgbClr val="0086CD"/>
              </a:buClr>
              <a:buFont typeface="Arial" panose="020B0604020202020204" pitchFamily="34" charset="0"/>
              <a:buChar char="•"/>
            </a:pPr>
            <a:r>
              <a:rPr lang="de" sz="2000" b="0" i="0" u="none" baseline="0" dirty="0">
                <a:solidFill>
                  <a:schemeClr val="tx1"/>
                </a:solidFill>
                <a:latin typeface="Arial" panose="020B0604020202020204" pitchFamily="34" charset="0"/>
                <a:ea typeface="Calibri" panose="020F0502020204030204" pitchFamily="34" charset="0"/>
                <a:cs typeface="Arial" panose="020B0604020202020204" pitchFamily="34" charset="0"/>
              </a:rPr>
              <a:t>hohe Produktionsanforderungen und enge Termine</a:t>
            </a:r>
          </a:p>
          <a:p>
            <a:pPr marL="342900" indent="-342900" algn="l" rtl="0">
              <a:buClr>
                <a:srgbClr val="0086CD"/>
              </a:buClr>
              <a:buFont typeface="Arial" panose="020B0604020202020204" pitchFamily="34" charset="0"/>
              <a:buChar char="•"/>
            </a:pPr>
            <a:r>
              <a:rPr lang="de" sz="2000" b="0" i="0" u="none" baseline="0" dirty="0">
                <a:solidFill>
                  <a:schemeClr val="tx1"/>
                </a:solidFill>
                <a:latin typeface="Arial" panose="020B0604020202020204" pitchFamily="34" charset="0"/>
                <a:ea typeface="Calibri" panose="020F0502020204030204" pitchFamily="34" charset="0"/>
                <a:cs typeface="Arial" panose="020B0604020202020204" pitchFamily="34" charset="0"/>
              </a:rPr>
              <a:t>zu wenig Personal für die vorhandene Arbeit</a:t>
            </a:r>
          </a:p>
          <a:p>
            <a:pPr marL="342900" indent="-342900" algn="l" rtl="0">
              <a:buClr>
                <a:srgbClr val="0086CD"/>
              </a:buClr>
              <a:buFont typeface="Arial" panose="020B0604020202020204" pitchFamily="34" charset="0"/>
              <a:buChar char="•"/>
            </a:pPr>
            <a:r>
              <a:rPr lang="de" sz="2000" b="0" i="0" u="none" baseline="0" dirty="0">
                <a:solidFill>
                  <a:schemeClr val="tx1"/>
                </a:solidFill>
                <a:latin typeface="Arial" panose="020B0604020202020204" pitchFamily="34" charset="0"/>
                <a:ea typeface="Calibri" panose="020F0502020204030204" pitchFamily="34" charset="0"/>
                <a:cs typeface="Arial" panose="020B0604020202020204" pitchFamily="34" charset="0"/>
              </a:rPr>
              <a:t>körperlich schwere Arbeit </a:t>
            </a:r>
          </a:p>
          <a:p>
            <a:pPr marL="342900" indent="-342900" algn="l" rtl="0">
              <a:buClr>
                <a:srgbClr val="0086CD"/>
              </a:buClr>
              <a:buFont typeface="Arial" panose="020B0604020202020204" pitchFamily="34" charset="0"/>
              <a:buChar char="•"/>
            </a:pPr>
            <a:r>
              <a:rPr lang="de" sz="2000" b="0" i="0" u="none" baseline="0" dirty="0">
                <a:solidFill>
                  <a:schemeClr val="tx1"/>
                </a:solidFill>
                <a:latin typeface="Arial" panose="020B0604020202020204" pitchFamily="34" charset="0"/>
                <a:ea typeface="Calibri" panose="020F0502020204030204" pitchFamily="34" charset="0"/>
                <a:cs typeface="Arial" panose="020B0604020202020204" pitchFamily="34" charset="0"/>
              </a:rPr>
              <a:t>komplexe Aufgaben oder Anforderungen</a:t>
            </a:r>
          </a:p>
          <a:p>
            <a:pPr marL="342900" indent="-342900" algn="l" rtl="0">
              <a:buClr>
                <a:srgbClr val="0086CD"/>
              </a:buClr>
              <a:buFont typeface="Arial" panose="020B0604020202020204" pitchFamily="34" charset="0"/>
              <a:buChar char="•"/>
            </a:pPr>
            <a:r>
              <a:rPr lang="de" sz="2000" b="0" i="0" u="none" baseline="0" dirty="0">
                <a:solidFill>
                  <a:schemeClr val="tx1"/>
                </a:solidFill>
                <a:latin typeface="Arial" panose="020B0604020202020204" pitchFamily="34" charset="0"/>
                <a:ea typeface="Calibri" panose="020F0502020204030204" pitchFamily="34" charset="0"/>
                <a:cs typeface="Arial" panose="020B0604020202020204" pitchFamily="34" charset="0"/>
              </a:rPr>
              <a:t>unzureichende Unterstützung oder fehlende Arbeitsmittel </a:t>
            </a:r>
          </a:p>
          <a:p>
            <a:pPr marL="342900" indent="-342900" algn="l" rtl="0">
              <a:buClr>
                <a:srgbClr val="0086CD"/>
              </a:buClr>
              <a:buFont typeface="Arial" panose="020B0604020202020204" pitchFamily="34" charset="0"/>
              <a:buChar char="•"/>
            </a:pPr>
            <a:r>
              <a:rPr lang="de" sz="2000" b="0" i="0" u="none" baseline="0" dirty="0">
                <a:solidFill>
                  <a:schemeClr val="tx1"/>
                </a:solidFill>
                <a:latin typeface="Arial" panose="020B0604020202020204" pitchFamily="34" charset="0"/>
                <a:ea typeface="Calibri" panose="020F0502020204030204" pitchFamily="34" charset="0"/>
                <a:cs typeface="Arial" panose="020B0604020202020204" pitchFamily="34" charset="0"/>
              </a:rPr>
              <a:t>schwierige Beziehungen zu Kolleginnen und Kollegen oder Vorgesetzten</a:t>
            </a:r>
          </a:p>
          <a:p>
            <a:pPr marL="342000" indent="-342000" algn="l" rtl="0"/>
            <a:endParaRPr lang="de" altLang="nl-NL"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l"/>
            <a:r>
              <a:rPr lang="de-DE" sz="2000" dirty="0">
                <a:solidFill>
                  <a:schemeClr val="tx1"/>
                </a:solidFill>
              </a:rPr>
              <a:t>Auch die persönliche Situation oder individuelle Eigenschaften können beeinflussen, ob etwas als Energieräuber empfunden wird.</a:t>
            </a:r>
            <a:endParaRPr lang="de" sz="2000" b="0" i="0" u="none" baseline="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l" rtl="0"/>
            <a:endParaRPr lang="de" sz="15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0420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783BC-7945-1923-5D6F-3813CAE515DE}"/>
            </a:ext>
          </a:extLst>
        </p:cNvPr>
        <p:cNvGrpSpPr/>
        <p:nvPr/>
      </p:nvGrpSpPr>
      <p:grpSpPr>
        <a:xfrm>
          <a:off x="0" y="0"/>
          <a:ext cx="0" cy="0"/>
          <a:chOff x="0" y="0"/>
          <a:chExt cx="0" cy="0"/>
        </a:xfrm>
      </p:grpSpPr>
      <p:pic>
        <p:nvPicPr>
          <p:cNvPr id="5" name="Afbeelding 4" descr="Abbildung mit Bildschirmaufnahme, Rechteck – automatisch generierte Beschreibung">
            <a:extLst>
              <a:ext uri="{FF2B5EF4-FFF2-40B4-BE49-F238E27FC236}">
                <a16:creationId xmlns:a16="http://schemas.microsoft.com/office/drawing/2014/main" id="{8CCE6028-4A54-0D96-8266-285F933036CA}"/>
              </a:ext>
            </a:extLst>
          </p:cNvPr>
          <p:cNvPicPr>
            <a:picLocks noChangeAspect="1"/>
          </p:cNvPicPr>
          <p:nvPr/>
        </p:nvPicPr>
        <p:blipFill>
          <a:blip r:embed="rId3"/>
          <a:srcRect l="9977" r="-1" b="51404"/>
          <a:stretch>
            <a:fillRect/>
          </a:stretch>
        </p:blipFill>
        <p:spPr>
          <a:xfrm>
            <a:off x="-11833" y="1444623"/>
            <a:ext cx="6869832" cy="960857"/>
          </a:xfrm>
          <a:prstGeom prst="rect">
            <a:avLst/>
          </a:prstGeom>
        </p:spPr>
      </p:pic>
      <p:sp>
        <p:nvSpPr>
          <p:cNvPr id="2" name="Titel 1">
            <a:extLst>
              <a:ext uri="{FF2B5EF4-FFF2-40B4-BE49-F238E27FC236}">
                <a16:creationId xmlns:a16="http://schemas.microsoft.com/office/drawing/2014/main" id="{D320175F-FA01-6E85-CB6A-B9F23E05A784}"/>
              </a:ext>
            </a:extLst>
          </p:cNvPr>
          <p:cNvSpPr>
            <a:spLocks noGrp="1"/>
          </p:cNvSpPr>
          <p:nvPr>
            <p:ph type="ctrTitle"/>
          </p:nvPr>
        </p:nvSpPr>
        <p:spPr>
          <a:xfrm>
            <a:off x="843169" y="1678330"/>
            <a:ext cx="6869832" cy="649705"/>
          </a:xfrm>
        </p:spPr>
        <p:txBody>
          <a:bodyPr>
            <a:noAutofit/>
          </a:bodyPr>
          <a:lstStyle/>
          <a:p>
            <a:pPr algn="l" rtl="0"/>
            <a:r>
              <a:rPr lang="de" b="1" i="0" u="none" baseline="0" dirty="0">
                <a:solidFill>
                  <a:schemeClr val="bg1"/>
                </a:solidFill>
                <a:latin typeface="Arial" panose="020B0604020202020204" pitchFamily="34" charset="0"/>
                <a:ea typeface="Arial" panose="020B0604020202020204" pitchFamily="34" charset="0"/>
                <a:cs typeface="Arial" panose="020B0604020202020204" pitchFamily="34" charset="0"/>
              </a:rPr>
              <a:t>Was sind Ihre Energieräuber?</a:t>
            </a:r>
            <a:endParaRPr lang="de" b="0" dirty="0">
              <a:solidFill>
                <a:schemeClr val="bg1"/>
              </a:solidFill>
              <a:latin typeface="Arial" panose="020B0604020202020204" pitchFamily="34" charset="0"/>
              <a:cs typeface="Arial" panose="020B0604020202020204" pitchFamily="34" charset="0"/>
            </a:endParaRPr>
          </a:p>
        </p:txBody>
      </p:sp>
      <p:sp>
        <p:nvSpPr>
          <p:cNvPr id="3" name="Ondertitel 2">
            <a:extLst>
              <a:ext uri="{FF2B5EF4-FFF2-40B4-BE49-F238E27FC236}">
                <a16:creationId xmlns:a16="http://schemas.microsoft.com/office/drawing/2014/main" id="{F0243620-5AE8-6100-14E0-D3ADA78A7394}"/>
              </a:ext>
            </a:extLst>
          </p:cNvPr>
          <p:cNvSpPr>
            <a:spLocks noGrp="1"/>
          </p:cNvSpPr>
          <p:nvPr>
            <p:ph type="subTitle" idx="1"/>
          </p:nvPr>
        </p:nvSpPr>
        <p:spPr>
          <a:xfrm>
            <a:off x="848139" y="6456947"/>
            <a:ext cx="8159503" cy="288758"/>
          </a:xfrm>
        </p:spPr>
        <p:txBody>
          <a:bodyPr/>
          <a:lstStyle/>
          <a:p>
            <a:pPr algn="l" rtl="0"/>
            <a:endParaRPr lang="de" b="1" dirty="0">
              <a:solidFill>
                <a:schemeClr val="bg1"/>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3B85C510-0B3B-4F12-A527-1ECC5004C272}"/>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rtl="0"/>
            <a:r>
              <a:rPr lang="de" b="1" i="0" u="none" baseline="0">
                <a:latin typeface="Arial" panose="020B0604020202020204" pitchFamily="34" charset="0"/>
                <a:ea typeface="Arial" panose="020B0604020202020204" pitchFamily="34" charset="0"/>
                <a:cs typeface="Arial" panose="020B0604020202020204" pitchFamily="34" charset="0"/>
              </a:rPr>
              <a:t>Sicher und gesund arbeiten </a:t>
            </a:r>
            <a:r>
              <a:rPr lang="de" b="1" i="0" u="none" baseline="0">
                <a:solidFill>
                  <a:srgbClr val="E30613"/>
                </a:solidFill>
                <a:latin typeface="Arial" panose="020B0604020202020204" pitchFamily="34" charset="0"/>
                <a:ea typeface="Arial" panose="020B0604020202020204" pitchFamily="34" charset="0"/>
                <a:cs typeface="Arial" panose="020B0604020202020204" pitchFamily="34" charset="0"/>
              </a:rPr>
              <a:t>|</a:t>
            </a:r>
            <a:r>
              <a:rPr lang="de" b="1" i="0" u="none" baseline="0">
                <a:latin typeface="Arial" panose="020B0604020202020204" pitchFamily="34" charset="0"/>
                <a:ea typeface="Arial" panose="020B0604020202020204" pitchFamily="34" charset="0"/>
                <a:cs typeface="Arial" panose="020B0604020202020204" pitchFamily="34" charset="0"/>
              </a:rPr>
              <a:t> </a:t>
            </a:r>
            <a:r>
              <a:rPr lang="de" b="0" i="0" u="none" baseline="0">
                <a:latin typeface="Arial" panose="020B0604020202020204" pitchFamily="34" charset="0"/>
                <a:ea typeface="Arial" panose="020B0604020202020204" pitchFamily="34" charset="0"/>
                <a:cs typeface="Arial" panose="020B0604020202020204" pitchFamily="34" charset="0"/>
              </a:rPr>
              <a:t>Arbeitsbelastung</a:t>
            </a:r>
            <a:endParaRPr lang="de" dirty="0">
              <a:latin typeface="Arial" panose="020B0604020202020204" pitchFamily="34" charset="0"/>
              <a:cs typeface="Arial" panose="020B0604020202020204" pitchFamily="34" charset="0"/>
            </a:endParaRPr>
          </a:p>
        </p:txBody>
      </p:sp>
      <p:pic>
        <p:nvPicPr>
          <p:cNvPr id="8" name="Afbeelding 7">
            <a:extLst>
              <a:ext uri="{FF2B5EF4-FFF2-40B4-BE49-F238E27FC236}">
                <a16:creationId xmlns:a16="http://schemas.microsoft.com/office/drawing/2014/main" id="{509130C0-C614-CE8A-0E87-E98C1A4B88FC}"/>
              </a:ext>
            </a:extLst>
          </p:cNvPr>
          <p:cNvPicPr>
            <a:picLocks noChangeAspect="1"/>
          </p:cNvPicPr>
          <p:nvPr/>
        </p:nvPicPr>
        <p:blipFill>
          <a:blip r:embed="rId4"/>
          <a:srcRect l="1476" r="1476"/>
          <a:stretch/>
        </p:blipFill>
        <p:spPr>
          <a:xfrm>
            <a:off x="3630385" y="2639187"/>
            <a:ext cx="4931228" cy="3387487"/>
          </a:xfrm>
          <a:prstGeom prst="rect">
            <a:avLst/>
          </a:prstGeom>
        </p:spPr>
      </p:pic>
    </p:spTree>
    <p:extLst>
      <p:ext uri="{BB962C8B-B14F-4D97-AF65-F5344CB8AC3E}">
        <p14:creationId xmlns:p14="http://schemas.microsoft.com/office/powerpoint/2010/main" val="3996994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32BD6-330B-7E1F-66AF-B595C02B7483}"/>
            </a:ext>
          </a:extLst>
        </p:cNvPr>
        <p:cNvGrpSpPr/>
        <p:nvPr/>
      </p:nvGrpSpPr>
      <p:grpSpPr>
        <a:xfrm>
          <a:off x="0" y="0"/>
          <a:ext cx="0" cy="0"/>
          <a:chOff x="0" y="0"/>
          <a:chExt cx="0" cy="0"/>
        </a:xfrm>
      </p:grpSpPr>
      <p:pic>
        <p:nvPicPr>
          <p:cNvPr id="5" name="Afbeelding 4" descr="Abbildung mit Bildschirmaufnahme, Rechteck – automatisch generierte Beschreibung">
            <a:extLst>
              <a:ext uri="{FF2B5EF4-FFF2-40B4-BE49-F238E27FC236}">
                <a16:creationId xmlns:a16="http://schemas.microsoft.com/office/drawing/2014/main" id="{E693866D-8BEA-67DA-78EB-AF0DE8CF5B44}"/>
              </a:ext>
            </a:extLst>
          </p:cNvPr>
          <p:cNvPicPr>
            <a:picLocks noChangeAspect="1"/>
          </p:cNvPicPr>
          <p:nvPr/>
        </p:nvPicPr>
        <p:blipFill>
          <a:blip r:embed="rId3"/>
          <a:srcRect l="58477" r="-1" b="51404"/>
          <a:stretch>
            <a:fillRect/>
          </a:stretch>
        </p:blipFill>
        <p:spPr>
          <a:xfrm>
            <a:off x="0" y="1444623"/>
            <a:ext cx="3227427" cy="960857"/>
          </a:xfrm>
          <a:prstGeom prst="rect">
            <a:avLst/>
          </a:prstGeom>
        </p:spPr>
      </p:pic>
      <p:sp>
        <p:nvSpPr>
          <p:cNvPr id="2" name="Titel 1">
            <a:extLst>
              <a:ext uri="{FF2B5EF4-FFF2-40B4-BE49-F238E27FC236}">
                <a16:creationId xmlns:a16="http://schemas.microsoft.com/office/drawing/2014/main" id="{F0E83938-6338-3AD0-42C5-A2F723EBDA6A}"/>
              </a:ext>
            </a:extLst>
          </p:cNvPr>
          <p:cNvSpPr>
            <a:spLocks noGrp="1"/>
          </p:cNvSpPr>
          <p:nvPr>
            <p:ph type="ctrTitle"/>
          </p:nvPr>
        </p:nvSpPr>
        <p:spPr>
          <a:xfrm>
            <a:off x="848139" y="1712623"/>
            <a:ext cx="4758577" cy="649705"/>
          </a:xfrm>
        </p:spPr>
        <p:txBody>
          <a:bodyPr>
            <a:normAutofit/>
          </a:bodyPr>
          <a:lstStyle/>
          <a:p>
            <a:pPr algn="l" rtl="0"/>
            <a:r>
              <a:rPr lang="de" sz="2000" b="1" i="0" u="none" baseline="0">
                <a:solidFill>
                  <a:schemeClr val="bg1"/>
                </a:solidFill>
                <a:latin typeface="Arial" panose="020B0604020202020204" pitchFamily="34" charset="0"/>
                <a:ea typeface="Arial" panose="020B0604020202020204" pitchFamily="34" charset="0"/>
                <a:cs typeface="Arial" panose="020B0604020202020204" pitchFamily="34" charset="0"/>
              </a:rPr>
              <a:t>Energiequellen</a:t>
            </a:r>
            <a:endParaRPr lang="de" sz="2000" b="0" dirty="0">
              <a:solidFill>
                <a:schemeClr val="bg1"/>
              </a:solidFill>
              <a:latin typeface="Arial" panose="020B0604020202020204" pitchFamily="34" charset="0"/>
              <a:cs typeface="Arial" panose="020B0604020202020204" pitchFamily="34" charset="0"/>
            </a:endParaRPr>
          </a:p>
        </p:txBody>
      </p:sp>
      <p:sp>
        <p:nvSpPr>
          <p:cNvPr id="3" name="Ondertitel 2">
            <a:extLst>
              <a:ext uri="{FF2B5EF4-FFF2-40B4-BE49-F238E27FC236}">
                <a16:creationId xmlns:a16="http://schemas.microsoft.com/office/drawing/2014/main" id="{13C45BD7-C1A4-FA69-23C0-7517579A7DA0}"/>
              </a:ext>
            </a:extLst>
          </p:cNvPr>
          <p:cNvSpPr>
            <a:spLocks noGrp="1"/>
          </p:cNvSpPr>
          <p:nvPr>
            <p:ph type="subTitle" idx="1"/>
          </p:nvPr>
        </p:nvSpPr>
        <p:spPr>
          <a:xfrm>
            <a:off x="848139" y="6456947"/>
            <a:ext cx="8159503" cy="288758"/>
          </a:xfrm>
        </p:spPr>
        <p:txBody>
          <a:bodyPr/>
          <a:lstStyle/>
          <a:p>
            <a:pPr algn="l" rtl="0"/>
            <a:endParaRPr lang="de" b="1" dirty="0">
              <a:solidFill>
                <a:schemeClr val="bg1"/>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71731AA4-8854-BB0C-73B7-580BD711FB10}"/>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rtl="0"/>
            <a:r>
              <a:rPr lang="de" b="1" i="0" u="none" baseline="0">
                <a:latin typeface="Arial" panose="020B0604020202020204" pitchFamily="34" charset="0"/>
                <a:ea typeface="Arial" panose="020B0604020202020204" pitchFamily="34" charset="0"/>
                <a:cs typeface="Arial" panose="020B0604020202020204" pitchFamily="34" charset="0"/>
              </a:rPr>
              <a:t>Sicher und gesund arbeiten </a:t>
            </a:r>
            <a:r>
              <a:rPr lang="de" b="1" i="0" u="none" baseline="0">
                <a:solidFill>
                  <a:srgbClr val="E30613"/>
                </a:solidFill>
                <a:latin typeface="Arial" panose="020B0604020202020204" pitchFamily="34" charset="0"/>
                <a:ea typeface="Arial" panose="020B0604020202020204" pitchFamily="34" charset="0"/>
                <a:cs typeface="Arial" panose="020B0604020202020204" pitchFamily="34" charset="0"/>
              </a:rPr>
              <a:t>|</a:t>
            </a:r>
            <a:r>
              <a:rPr lang="de" b="1" i="0" u="none" baseline="0">
                <a:latin typeface="Arial" panose="020B0604020202020204" pitchFamily="34" charset="0"/>
                <a:ea typeface="Arial" panose="020B0604020202020204" pitchFamily="34" charset="0"/>
                <a:cs typeface="Arial" panose="020B0604020202020204" pitchFamily="34" charset="0"/>
              </a:rPr>
              <a:t> </a:t>
            </a:r>
            <a:r>
              <a:rPr lang="de" b="0" i="0" u="none" baseline="0">
                <a:latin typeface="Arial" panose="020B0604020202020204" pitchFamily="34" charset="0"/>
                <a:ea typeface="Arial" panose="020B0604020202020204" pitchFamily="34" charset="0"/>
                <a:cs typeface="Arial" panose="020B0604020202020204" pitchFamily="34" charset="0"/>
              </a:rPr>
              <a:t>Arbeitsbelastung</a:t>
            </a:r>
            <a:endParaRPr lang="de" dirty="0">
              <a:latin typeface="Arial" panose="020B0604020202020204" pitchFamily="34" charset="0"/>
              <a:cs typeface="Arial" panose="020B0604020202020204" pitchFamily="34" charset="0"/>
            </a:endParaRPr>
          </a:p>
        </p:txBody>
      </p:sp>
      <p:sp>
        <p:nvSpPr>
          <p:cNvPr id="6" name="Titel 1">
            <a:extLst>
              <a:ext uri="{FF2B5EF4-FFF2-40B4-BE49-F238E27FC236}">
                <a16:creationId xmlns:a16="http://schemas.microsoft.com/office/drawing/2014/main" id="{0A35A15C-C6E6-6AFB-AD71-4FE3897448C5}"/>
              </a:ext>
            </a:extLst>
          </p:cNvPr>
          <p:cNvSpPr txBox="1">
            <a:spLocks/>
          </p:cNvSpPr>
          <p:nvPr/>
        </p:nvSpPr>
        <p:spPr>
          <a:xfrm>
            <a:off x="3052968" y="2619703"/>
            <a:ext cx="7800089" cy="4263634"/>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algn="l" eaLnBrk="0" hangingPunct="0">
              <a:spcBef>
                <a:spcPct val="20000"/>
              </a:spcBef>
            </a:pPr>
            <a:r>
              <a:rPr lang="de-DE" sz="2000" dirty="0">
                <a:solidFill>
                  <a:schemeClr val="tx1"/>
                </a:solidFill>
              </a:rPr>
              <a:t>Energiequellen sind Situationen, Aktivitäten oder Gewohnheiten, die Energie geben und das Wohlbefinden stärken.</a:t>
            </a:r>
            <a:endParaRPr lang="de" sz="2000" i="0" u="none" baseline="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342900" indent="-342900" algn="l" rtl="0" eaLnBrk="0" hangingPunct="0">
              <a:spcBef>
                <a:spcPct val="20000"/>
              </a:spcBef>
              <a:buChar char="•"/>
            </a:pPr>
            <a:endParaRPr lang="de"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l" rtl="0" eaLnBrk="0" hangingPunct="0">
              <a:spcBef>
                <a:spcPct val="20000"/>
              </a:spcBef>
            </a:pPr>
            <a:r>
              <a:rPr lang="de" sz="2000" b="1" i="0" u="none" baseline="0" dirty="0">
                <a:solidFill>
                  <a:schemeClr val="tx1"/>
                </a:solidFill>
                <a:latin typeface="Arial" panose="020B0604020202020204" pitchFamily="34" charset="0"/>
                <a:ea typeface="Calibri" panose="020F0502020204030204" pitchFamily="34" charset="0"/>
                <a:cs typeface="Arial" panose="020B0604020202020204" pitchFamily="34" charset="0"/>
              </a:rPr>
              <a:t>Beispiele:</a:t>
            </a:r>
          </a:p>
          <a:p>
            <a:pPr marL="342900" indent="-342900" algn="l" rtl="0" eaLnBrk="0" hangingPunct="0">
              <a:spcBef>
                <a:spcPct val="20000"/>
              </a:spcBef>
              <a:buClr>
                <a:srgbClr val="0086CD"/>
              </a:buClr>
              <a:buFont typeface="Arial" panose="020B0604020202020204" pitchFamily="34" charset="0"/>
              <a:buChar char="•"/>
            </a:pPr>
            <a:r>
              <a:rPr lang="de" sz="2000" b="0" i="0" u="none" baseline="0" dirty="0">
                <a:solidFill>
                  <a:schemeClr val="tx1"/>
                </a:solidFill>
                <a:latin typeface="Arial" panose="020B0604020202020204" pitchFamily="34" charset="0"/>
                <a:ea typeface="Calibri" panose="020F0502020204030204" pitchFamily="34" charset="0"/>
                <a:cs typeface="Arial" panose="020B0604020202020204" pitchFamily="34" charset="0"/>
              </a:rPr>
              <a:t>Unterstützung durch Kolleginnen, Kollegen und Vorgesetzte</a:t>
            </a:r>
          </a:p>
          <a:p>
            <a:pPr marL="342900" indent="-342900" algn="l" rtl="0" eaLnBrk="0" hangingPunct="0">
              <a:spcBef>
                <a:spcPct val="20000"/>
              </a:spcBef>
              <a:buClr>
                <a:srgbClr val="0086CD"/>
              </a:buClr>
              <a:buFont typeface="Arial" panose="020B0604020202020204" pitchFamily="34" charset="0"/>
              <a:buChar char="•"/>
            </a:pPr>
            <a:r>
              <a:rPr lang="de" sz="2000" b="0" i="0" u="none" baseline="0" dirty="0">
                <a:solidFill>
                  <a:schemeClr val="tx1"/>
                </a:solidFill>
                <a:latin typeface="Arial" panose="020B0604020202020204" pitchFamily="34" charset="0"/>
                <a:ea typeface="Calibri" panose="020F0502020204030204" pitchFamily="34" charset="0"/>
                <a:cs typeface="Arial" panose="020B0604020202020204" pitchFamily="34" charset="0"/>
              </a:rPr>
              <a:t>Eigenverantwortung und Handlungsspielraum</a:t>
            </a:r>
          </a:p>
          <a:p>
            <a:pPr marL="342900" indent="-342900" algn="l" rtl="0" eaLnBrk="0" hangingPunct="0">
              <a:spcBef>
                <a:spcPct val="20000"/>
              </a:spcBef>
              <a:buClr>
                <a:srgbClr val="0086CD"/>
              </a:buClr>
              <a:buFont typeface="Arial" panose="020B0604020202020204" pitchFamily="34" charset="0"/>
              <a:buChar char="•"/>
            </a:pPr>
            <a:r>
              <a:rPr lang="de" sz="2000" b="0" i="0" u="none" baseline="0" dirty="0">
                <a:solidFill>
                  <a:schemeClr val="tx1"/>
                </a:solidFill>
                <a:latin typeface="Arial" panose="020B0604020202020204" pitchFamily="34" charset="0"/>
                <a:ea typeface="Calibri" panose="020F0502020204030204" pitchFamily="34" charset="0"/>
                <a:cs typeface="Arial" panose="020B0604020202020204" pitchFamily="34" charset="0"/>
              </a:rPr>
              <a:t>positive Rückmeldungen zur eigenen Arbeit</a:t>
            </a:r>
          </a:p>
          <a:p>
            <a:pPr marL="342900" indent="-342900" algn="l" rtl="0" eaLnBrk="0" hangingPunct="0">
              <a:spcBef>
                <a:spcPct val="20000"/>
              </a:spcBef>
              <a:buClr>
                <a:srgbClr val="0086CD"/>
              </a:buClr>
              <a:buFont typeface="Arial" panose="020B0604020202020204" pitchFamily="34" charset="0"/>
              <a:buChar char="•"/>
            </a:pPr>
            <a:r>
              <a:rPr lang="de" sz="2000" b="0" i="0" u="none" baseline="0" dirty="0">
                <a:solidFill>
                  <a:schemeClr val="tx1"/>
                </a:solidFill>
                <a:latin typeface="Arial" panose="020B0604020202020204" pitchFamily="34" charset="0"/>
                <a:ea typeface="Calibri" panose="020F0502020204030204" pitchFamily="34" charset="0"/>
                <a:cs typeface="Arial" panose="020B0604020202020204" pitchFamily="34" charset="0"/>
              </a:rPr>
              <a:t>gute Möglichkeiten zur Aus- und Weiterbildung</a:t>
            </a:r>
          </a:p>
          <a:p>
            <a:pPr algn="l" rtl="0" eaLnBrk="0" hangingPunct="0">
              <a:spcBef>
                <a:spcPct val="20000"/>
              </a:spcBef>
            </a:pPr>
            <a:endParaRPr lang="de"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79703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3AFAD-2235-8CCE-444E-05A6CAFF1260}"/>
            </a:ext>
          </a:extLst>
        </p:cNvPr>
        <p:cNvGrpSpPr/>
        <p:nvPr/>
      </p:nvGrpSpPr>
      <p:grpSpPr>
        <a:xfrm>
          <a:off x="0" y="0"/>
          <a:ext cx="0" cy="0"/>
          <a:chOff x="0" y="0"/>
          <a:chExt cx="0" cy="0"/>
        </a:xfrm>
      </p:grpSpPr>
      <p:pic>
        <p:nvPicPr>
          <p:cNvPr id="5" name="Afbeelding 4" descr="Abbildung mit Bildschirmaufnahme, Rechteck – automatisch generierte Beschreibung">
            <a:extLst>
              <a:ext uri="{FF2B5EF4-FFF2-40B4-BE49-F238E27FC236}">
                <a16:creationId xmlns:a16="http://schemas.microsoft.com/office/drawing/2014/main" id="{F1D0588D-3309-3A43-87A5-5CFD6D0A0C86}"/>
              </a:ext>
            </a:extLst>
          </p:cNvPr>
          <p:cNvPicPr>
            <a:picLocks noChangeAspect="1"/>
          </p:cNvPicPr>
          <p:nvPr/>
        </p:nvPicPr>
        <p:blipFill>
          <a:blip r:embed="rId3"/>
          <a:srcRect l="9977" r="-1" b="51404"/>
          <a:stretch>
            <a:fillRect/>
          </a:stretch>
        </p:blipFill>
        <p:spPr>
          <a:xfrm>
            <a:off x="-11833" y="1444623"/>
            <a:ext cx="6869832" cy="960857"/>
          </a:xfrm>
          <a:prstGeom prst="rect">
            <a:avLst/>
          </a:prstGeom>
        </p:spPr>
      </p:pic>
      <p:sp>
        <p:nvSpPr>
          <p:cNvPr id="2" name="Titel 1">
            <a:extLst>
              <a:ext uri="{FF2B5EF4-FFF2-40B4-BE49-F238E27FC236}">
                <a16:creationId xmlns:a16="http://schemas.microsoft.com/office/drawing/2014/main" id="{D8D02629-9D54-91C6-96CE-B95BB303D436}"/>
              </a:ext>
            </a:extLst>
          </p:cNvPr>
          <p:cNvSpPr>
            <a:spLocks noGrp="1"/>
          </p:cNvSpPr>
          <p:nvPr>
            <p:ph type="ctrTitle"/>
          </p:nvPr>
        </p:nvSpPr>
        <p:spPr>
          <a:xfrm>
            <a:off x="843169" y="1678330"/>
            <a:ext cx="6869832" cy="649705"/>
          </a:xfrm>
        </p:spPr>
        <p:txBody>
          <a:bodyPr>
            <a:noAutofit/>
          </a:bodyPr>
          <a:lstStyle/>
          <a:p>
            <a:pPr algn="l" rtl="0"/>
            <a:r>
              <a:rPr lang="de" b="1" i="0" u="none" baseline="0" dirty="0">
                <a:solidFill>
                  <a:schemeClr val="bg1"/>
                </a:solidFill>
                <a:latin typeface="Arial" panose="020B0604020202020204" pitchFamily="34" charset="0"/>
                <a:ea typeface="Arial" panose="020B0604020202020204" pitchFamily="34" charset="0"/>
                <a:cs typeface="Arial" panose="020B0604020202020204" pitchFamily="34" charset="0"/>
              </a:rPr>
              <a:t>Was sind Ihre Energiequellen?</a:t>
            </a:r>
            <a:endParaRPr lang="de" b="0" dirty="0">
              <a:solidFill>
                <a:schemeClr val="bg1"/>
              </a:solidFill>
              <a:latin typeface="Arial" panose="020B0604020202020204" pitchFamily="34" charset="0"/>
              <a:cs typeface="Arial" panose="020B0604020202020204" pitchFamily="34" charset="0"/>
            </a:endParaRPr>
          </a:p>
        </p:txBody>
      </p:sp>
      <p:sp>
        <p:nvSpPr>
          <p:cNvPr id="3" name="Ondertitel 2">
            <a:extLst>
              <a:ext uri="{FF2B5EF4-FFF2-40B4-BE49-F238E27FC236}">
                <a16:creationId xmlns:a16="http://schemas.microsoft.com/office/drawing/2014/main" id="{CE15A93D-11A3-6868-CBEA-3DF1488850CD}"/>
              </a:ext>
            </a:extLst>
          </p:cNvPr>
          <p:cNvSpPr>
            <a:spLocks noGrp="1"/>
          </p:cNvSpPr>
          <p:nvPr>
            <p:ph type="subTitle" idx="1"/>
          </p:nvPr>
        </p:nvSpPr>
        <p:spPr>
          <a:xfrm>
            <a:off x="848139" y="6456947"/>
            <a:ext cx="8159503" cy="288758"/>
          </a:xfrm>
        </p:spPr>
        <p:txBody>
          <a:bodyPr/>
          <a:lstStyle/>
          <a:p>
            <a:pPr algn="l" rtl="0"/>
            <a:endParaRPr lang="de" b="1" dirty="0">
              <a:solidFill>
                <a:schemeClr val="bg1"/>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884AA37F-8397-E9C5-2D47-11302CF4162F}"/>
              </a:ext>
            </a:extLst>
          </p:cNvPr>
          <p:cNvSpPr txBox="1">
            <a:spLocks/>
          </p:cNvSpPr>
          <p:nvPr/>
        </p:nvSpPr>
        <p:spPr>
          <a:xfrm>
            <a:off x="843169" y="428234"/>
            <a:ext cx="10505661" cy="710756"/>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3000" b="1" kern="1200">
                <a:solidFill>
                  <a:srgbClr val="0086CD"/>
                </a:solidFill>
                <a:latin typeface="Lato" panose="020F0502020204030203" pitchFamily="34" charset="0"/>
                <a:ea typeface="Lato" panose="020F0502020204030203" pitchFamily="34" charset="0"/>
                <a:cs typeface="Lato" panose="020F0502020204030203" pitchFamily="34" charset="0"/>
              </a:defRPr>
            </a:lvl1pPr>
          </a:lstStyle>
          <a:p>
            <a:pPr rtl="0"/>
            <a:r>
              <a:rPr lang="de" b="1" i="0" u="none" baseline="0">
                <a:latin typeface="Arial" panose="020B0604020202020204" pitchFamily="34" charset="0"/>
                <a:ea typeface="Arial" panose="020B0604020202020204" pitchFamily="34" charset="0"/>
                <a:cs typeface="Arial" panose="020B0604020202020204" pitchFamily="34" charset="0"/>
              </a:rPr>
              <a:t>Sicher und gesund arbeiten </a:t>
            </a:r>
            <a:r>
              <a:rPr lang="de" b="1" i="0" u="none" baseline="0">
                <a:solidFill>
                  <a:srgbClr val="E30613"/>
                </a:solidFill>
                <a:latin typeface="Arial" panose="020B0604020202020204" pitchFamily="34" charset="0"/>
                <a:ea typeface="Arial" panose="020B0604020202020204" pitchFamily="34" charset="0"/>
                <a:cs typeface="Arial" panose="020B0604020202020204" pitchFamily="34" charset="0"/>
              </a:rPr>
              <a:t>|</a:t>
            </a:r>
            <a:r>
              <a:rPr lang="de" b="1" i="0" u="none" baseline="0">
                <a:latin typeface="Arial" panose="020B0604020202020204" pitchFamily="34" charset="0"/>
                <a:ea typeface="Arial" panose="020B0604020202020204" pitchFamily="34" charset="0"/>
                <a:cs typeface="Arial" panose="020B0604020202020204" pitchFamily="34" charset="0"/>
              </a:rPr>
              <a:t> </a:t>
            </a:r>
            <a:r>
              <a:rPr lang="de" b="0" i="0" u="none" baseline="0">
                <a:latin typeface="Arial" panose="020B0604020202020204" pitchFamily="34" charset="0"/>
                <a:ea typeface="Arial" panose="020B0604020202020204" pitchFamily="34" charset="0"/>
                <a:cs typeface="Arial" panose="020B0604020202020204" pitchFamily="34" charset="0"/>
              </a:rPr>
              <a:t>Arbeitsbelastung</a:t>
            </a:r>
            <a:endParaRPr lang="de" dirty="0">
              <a:latin typeface="Arial" panose="020B0604020202020204" pitchFamily="34" charset="0"/>
              <a:cs typeface="Arial" panose="020B0604020202020204" pitchFamily="34" charset="0"/>
            </a:endParaRPr>
          </a:p>
        </p:txBody>
      </p:sp>
      <p:pic>
        <p:nvPicPr>
          <p:cNvPr id="8" name="Afbeelding 7">
            <a:extLst>
              <a:ext uri="{FF2B5EF4-FFF2-40B4-BE49-F238E27FC236}">
                <a16:creationId xmlns:a16="http://schemas.microsoft.com/office/drawing/2014/main" id="{E0522680-653D-A4FC-6B91-AFB99173C0ED}"/>
              </a:ext>
            </a:extLst>
          </p:cNvPr>
          <p:cNvPicPr>
            <a:picLocks noChangeAspect="1"/>
          </p:cNvPicPr>
          <p:nvPr/>
        </p:nvPicPr>
        <p:blipFill>
          <a:blip r:embed="rId4"/>
          <a:srcRect l="1498" r="1498"/>
          <a:stretch/>
        </p:blipFill>
        <p:spPr>
          <a:xfrm>
            <a:off x="3630385" y="2639187"/>
            <a:ext cx="4931228" cy="3387487"/>
          </a:xfrm>
          <a:prstGeom prst="rect">
            <a:avLst/>
          </a:prstGeom>
        </p:spPr>
      </p:pic>
    </p:spTree>
    <p:extLst>
      <p:ext uri="{BB962C8B-B14F-4D97-AF65-F5344CB8AC3E}">
        <p14:creationId xmlns:p14="http://schemas.microsoft.com/office/powerpoint/2010/main" val="3655364266"/>
      </p:ext>
    </p:extLst>
  </p:cSld>
  <p:clrMapOvr>
    <a:masterClrMapping/>
  </p:clrMapOvr>
</p:sld>
</file>

<file path=ppt/theme/theme1.xml><?xml version="1.0" encoding="utf-8"?>
<a:theme xmlns:a="http://schemas.openxmlformats.org/drawingml/2006/main" name="Kantoorthema">
  <a:themeElements>
    <a:clrScheme name="5xbeter">
      <a:dk1>
        <a:srgbClr val="000000"/>
      </a:dk1>
      <a:lt1>
        <a:srgbClr val="FFFFFF"/>
      </a:lt1>
      <a:dk2>
        <a:srgbClr val="646464"/>
      </a:dk2>
      <a:lt2>
        <a:srgbClr val="E6E6E6"/>
      </a:lt2>
      <a:accent1>
        <a:srgbClr val="00A3DA"/>
      </a:accent1>
      <a:accent2>
        <a:srgbClr val="E10512"/>
      </a:accent2>
      <a:accent3>
        <a:srgbClr val="00A3DA"/>
      </a:accent3>
      <a:accent4>
        <a:srgbClr val="E10512"/>
      </a:accent4>
      <a:accent5>
        <a:srgbClr val="00A3D9"/>
      </a:accent5>
      <a:accent6>
        <a:srgbClr val="E10512"/>
      </a:accent6>
      <a:hlink>
        <a:srgbClr val="00A3DA"/>
      </a:hlink>
      <a:folHlink>
        <a:srgbClr val="007DA7"/>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Aangepast ontwerp">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Aangepast ontwerp">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935E5029A4B049BAFB1E9ECA40A866" ma:contentTypeVersion="15" ma:contentTypeDescription="Een nieuw document maken." ma:contentTypeScope="" ma:versionID="67976d54bdf40f853a45d0002eb0e457">
  <xsd:schema xmlns:xsd="http://www.w3.org/2001/XMLSchema" xmlns:xs="http://www.w3.org/2001/XMLSchema" xmlns:p="http://schemas.microsoft.com/office/2006/metadata/properties" xmlns:ns2="12fdb8f7-ceea-45b3-9244-f9361c6821fe" xmlns:ns3="cff0c8fd-28a4-4f13-a2ff-adbaff7ad42a" targetNamespace="http://schemas.microsoft.com/office/2006/metadata/properties" ma:root="true" ma:fieldsID="2825cf342f2ef8540988a3dfcd359f78" ns2:_="" ns3:_="">
    <xsd:import namespace="12fdb8f7-ceea-45b3-9244-f9361c6821fe"/>
    <xsd:import namespace="cff0c8fd-28a4-4f13-a2ff-adbaff7ad42a"/>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fdb8f7-ceea-45b3-9244-f9361c6821fe"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Afbeeldingtags" ma:readOnly="false" ma:fieldId="{5cf76f15-5ced-4ddc-b409-7134ff3c332f}" ma:taxonomyMulti="true" ma:sspId="97e97178-e81f-434c-919c-7bb8405792f0"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f0c8fd-28a4-4f13-a2ff-adbaff7ad42a"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1c0fcab-f1df-433f-b77d-b59fcc1d03d4}" ma:internalName="TaxCatchAll" ma:showField="CatchAllData" ma:web="cff0c8fd-28a4-4f13-a2ff-adbaff7ad42a">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2fdb8f7-ceea-45b3-9244-f9361c6821fe">
      <Terms xmlns="http://schemas.microsoft.com/office/infopath/2007/PartnerControls"/>
    </lcf76f155ced4ddcb4097134ff3c332f>
    <TaxCatchAll xmlns="cff0c8fd-28a4-4f13-a2ff-adbaff7ad42a" xsi:nil="true"/>
  </documentManagement>
</p:properties>
</file>

<file path=customXml/itemProps1.xml><?xml version="1.0" encoding="utf-8"?>
<ds:datastoreItem xmlns:ds="http://schemas.openxmlformats.org/officeDocument/2006/customXml" ds:itemID="{DE091965-605F-47B6-B488-3FF3E7BA6DDC}"/>
</file>

<file path=customXml/itemProps2.xml><?xml version="1.0" encoding="utf-8"?>
<ds:datastoreItem xmlns:ds="http://schemas.openxmlformats.org/officeDocument/2006/customXml" ds:itemID="{2178CC01-6EF7-4C51-BE31-86E357A61C3E}">
  <ds:schemaRefs>
    <ds:schemaRef ds:uri="http://schemas.microsoft.com/sharepoint/v3/contenttype/forms"/>
  </ds:schemaRefs>
</ds:datastoreItem>
</file>

<file path=customXml/itemProps3.xml><?xml version="1.0" encoding="utf-8"?>
<ds:datastoreItem xmlns:ds="http://schemas.openxmlformats.org/officeDocument/2006/customXml" ds:itemID="{ABF0E182-0C9B-466B-8A0A-48A228B2193B}">
  <ds:schemaRefs>
    <ds:schemaRef ds:uri="http://schemas.microsoft.com/office/2006/metadata/properties"/>
    <ds:schemaRef ds:uri="http://schemas.microsoft.com/office/infopath/2007/PartnerControls"/>
    <ds:schemaRef ds:uri="12fdb8f7-ceea-45b3-9244-f9361c6821fe"/>
    <ds:schemaRef ds:uri="cff0c8fd-28a4-4f13-a2ff-adbaff7ad42a"/>
    <ds:schemaRef ds:uri="aa0361cd-42d1-45f5-afcd-cf31d520fd2e"/>
    <ds:schemaRef ds:uri="72982cc6-c024-4b6f-8e11-1f4ac6243d2b"/>
  </ds:schemaRefs>
</ds:datastoreItem>
</file>

<file path=docProps/app.xml><?xml version="1.0" encoding="utf-8"?>
<Properties xmlns="http://schemas.openxmlformats.org/officeDocument/2006/extended-properties" xmlns:vt="http://schemas.openxmlformats.org/officeDocument/2006/docPropsVTypes">
  <Template/>
  <TotalTime>0</TotalTime>
  <Words>2056</Words>
  <Application>Microsoft Office PowerPoint</Application>
  <PresentationFormat>Breedbeeld</PresentationFormat>
  <Paragraphs>237</Paragraphs>
  <Slides>16</Slides>
  <Notes>14</Notes>
  <HiddenSlides>0</HiddenSlides>
  <MMClips>0</MMClips>
  <ScaleCrop>false</ScaleCrop>
  <HeadingPairs>
    <vt:vector size="6" baseType="variant">
      <vt:variant>
        <vt:lpstr>Gebruikte lettertypen</vt:lpstr>
      </vt:variant>
      <vt:variant>
        <vt:i4>5</vt:i4>
      </vt:variant>
      <vt:variant>
        <vt:lpstr>Thema</vt:lpstr>
      </vt:variant>
      <vt:variant>
        <vt:i4>3</vt:i4>
      </vt:variant>
      <vt:variant>
        <vt:lpstr>Diatitels</vt:lpstr>
      </vt:variant>
      <vt:variant>
        <vt:i4>16</vt:i4>
      </vt:variant>
    </vt:vector>
  </HeadingPairs>
  <TitlesOfParts>
    <vt:vector size="24" baseType="lpstr">
      <vt:lpstr>Aptos</vt:lpstr>
      <vt:lpstr>Arial</vt:lpstr>
      <vt:lpstr>Lato</vt:lpstr>
      <vt:lpstr>Times New Roman</vt:lpstr>
      <vt:lpstr>Verdana</vt:lpstr>
      <vt:lpstr>Kantoorthema</vt:lpstr>
      <vt:lpstr>Aangepast ontwerp</vt:lpstr>
      <vt:lpstr>1_Aangepast ontwerp</vt:lpstr>
      <vt:lpstr>Toolbox Arbeitsbelastung</vt:lpstr>
      <vt:lpstr>Was wird heute besprochen?</vt:lpstr>
      <vt:lpstr>Was verstehen Sie persönlich  unter Arbeitsbelastung?</vt:lpstr>
      <vt:lpstr>Was ist Arbeitsbelastung?</vt:lpstr>
      <vt:lpstr>Im Gleichgewicht oder nicht?</vt:lpstr>
      <vt:lpstr>Energieräuber</vt:lpstr>
      <vt:lpstr>Was sind Ihre Energieräuber?</vt:lpstr>
      <vt:lpstr>Energiequellen</vt:lpstr>
      <vt:lpstr>Was sind Ihre Energiequellen?</vt:lpstr>
      <vt:lpstr>Ist Arbeitsbelastung immer problematisch?</vt:lpstr>
      <vt:lpstr>Ist Arbeitsbelastung immer problematisch?</vt:lpstr>
      <vt:lpstr>Anzeichen für zu hohe Arbeitsbelastung</vt:lpstr>
      <vt:lpstr>Was können Sie selbst tun?</vt:lpstr>
      <vt:lpstr>Kurz zusammengefasst</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Twan Schellekens</dc:creator>
  <cp:lastModifiedBy>LIve</cp:lastModifiedBy>
  <cp:revision>160</cp:revision>
  <dcterms:created xsi:type="dcterms:W3CDTF">2024-07-18T10:20:34Z</dcterms:created>
  <dcterms:modified xsi:type="dcterms:W3CDTF">2026-03-09T19:14:20Z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0x010100CB935E5029A4B049BAFB1E9ECA40A866</vt:lpwstr>
  </property>
  <property fmtid="{D5CDD505-2E9C-101B-9397-08002B2CF9AE}" pid="3" name="MediaServiceImageTags">
    <vt:lpwstr/>
  </property>
</Properties>
</file>